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Brittany" panose="020B0604020202020204" charset="0"/>
      <p:regular r:id="rId16"/>
    </p:embeddedFont>
    <p:embeddedFont>
      <p:font typeface="Calibri (MS)" panose="020B0604020202020204" charset="0"/>
      <p:regular r:id="rId17"/>
    </p:embeddedFont>
    <p:embeddedFont>
      <p:font typeface="Calibri (MS) Bold" panose="020B0604020202020204" charset="0"/>
      <p:regular r:id="rId18"/>
    </p:embeddedFont>
    <p:embeddedFont>
      <p:font typeface="Garet" panose="020B0604020202020204" charset="0"/>
      <p:regular r:id="rId19"/>
    </p:embeddedFont>
    <p:embeddedFont>
      <p:font typeface="Garet Bold" panose="020B0604020202020204" charset="0"/>
      <p:regular r:id="rId20"/>
    </p:embeddedFont>
    <p:embeddedFont>
      <p:font typeface="IBM Plex Sans" panose="020B0503050203000203" pitchFamily="34" charset="0"/>
      <p:regular r:id="rId21"/>
    </p:embeddedFont>
    <p:embeddedFont>
      <p:font typeface="Poppins" panose="00000500000000000000" pitchFamily="2" charset="0"/>
      <p:regular r:id="rId22"/>
    </p:embeddedFont>
    <p:embeddedFont>
      <p:font typeface="Public Sans Bold" panose="020B0604020202020204" charset="0"/>
      <p:regular r:id="rId23"/>
    </p:embeddedFont>
    <p:embeddedFont>
      <p:font typeface="TAN Jambore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54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jpe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8.png"/><Relationship Id="rId3" Type="http://schemas.openxmlformats.org/officeDocument/2006/relationships/image" Target="../media/image19.svg"/><Relationship Id="rId7" Type="http://schemas.openxmlformats.org/officeDocument/2006/relationships/image" Target="../media/image21.svg"/><Relationship Id="rId12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16.jpeg"/><Relationship Id="rId5" Type="http://schemas.openxmlformats.org/officeDocument/2006/relationships/image" Target="../media/image12.svg"/><Relationship Id="rId10" Type="http://schemas.openxmlformats.org/officeDocument/2006/relationships/image" Target="../media/image15.jpeg"/><Relationship Id="rId4" Type="http://schemas.openxmlformats.org/officeDocument/2006/relationships/image" Target="../media/image11.png"/><Relationship Id="rId9" Type="http://schemas.openxmlformats.org/officeDocument/2006/relationships/image" Target="../media/image14.svg"/><Relationship Id="rId1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9.svg"/><Relationship Id="rId7" Type="http://schemas.openxmlformats.org/officeDocument/2006/relationships/image" Target="../media/image21.svg"/><Relationship Id="rId12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16.jpeg"/><Relationship Id="rId5" Type="http://schemas.openxmlformats.org/officeDocument/2006/relationships/image" Target="../media/image12.svg"/><Relationship Id="rId10" Type="http://schemas.openxmlformats.org/officeDocument/2006/relationships/image" Target="../media/image15.jpeg"/><Relationship Id="rId4" Type="http://schemas.openxmlformats.org/officeDocument/2006/relationships/image" Target="../media/image11.png"/><Relationship Id="rId9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9.svg"/><Relationship Id="rId7" Type="http://schemas.openxmlformats.org/officeDocument/2006/relationships/image" Target="../media/image21.svg"/><Relationship Id="rId12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16.jpeg"/><Relationship Id="rId5" Type="http://schemas.openxmlformats.org/officeDocument/2006/relationships/image" Target="../media/image12.svg"/><Relationship Id="rId10" Type="http://schemas.openxmlformats.org/officeDocument/2006/relationships/image" Target="../media/image15.jpeg"/><Relationship Id="rId4" Type="http://schemas.openxmlformats.org/officeDocument/2006/relationships/image" Target="../media/image11.png"/><Relationship Id="rId9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9.svg"/><Relationship Id="rId7" Type="http://schemas.openxmlformats.org/officeDocument/2006/relationships/image" Target="../media/image21.svg"/><Relationship Id="rId12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16.jpeg"/><Relationship Id="rId5" Type="http://schemas.openxmlformats.org/officeDocument/2006/relationships/image" Target="../media/image12.svg"/><Relationship Id="rId10" Type="http://schemas.openxmlformats.org/officeDocument/2006/relationships/image" Target="../media/image15.jpeg"/><Relationship Id="rId4" Type="http://schemas.openxmlformats.org/officeDocument/2006/relationships/image" Target="../media/image11.png"/><Relationship Id="rId9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6.jpeg"/><Relationship Id="rId18" Type="http://schemas.openxmlformats.org/officeDocument/2006/relationships/image" Target="../media/image55.jpeg"/><Relationship Id="rId3" Type="http://schemas.openxmlformats.org/officeDocument/2006/relationships/image" Target="../media/image2.svg"/><Relationship Id="rId7" Type="http://schemas.openxmlformats.org/officeDocument/2006/relationships/image" Target="../media/image51.svg"/><Relationship Id="rId12" Type="http://schemas.openxmlformats.org/officeDocument/2006/relationships/image" Target="../media/image15.jpeg"/><Relationship Id="rId17" Type="http://schemas.openxmlformats.org/officeDocument/2006/relationships/image" Target="../media/image54.jpeg"/><Relationship Id="rId2" Type="http://schemas.openxmlformats.org/officeDocument/2006/relationships/image" Target="../media/image1.png"/><Relationship Id="rId16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14.svg"/><Relationship Id="rId5" Type="http://schemas.openxmlformats.org/officeDocument/2006/relationships/image" Target="../media/image12.svg"/><Relationship Id="rId15" Type="http://schemas.openxmlformats.org/officeDocument/2006/relationships/image" Target="../media/image52.jpeg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21.svg"/><Relationship Id="rId1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jpe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jpeg"/><Relationship Id="rId3" Type="http://schemas.openxmlformats.org/officeDocument/2006/relationships/image" Target="../media/image19.svg"/><Relationship Id="rId7" Type="http://schemas.openxmlformats.org/officeDocument/2006/relationships/image" Target="../media/image21.svg"/><Relationship Id="rId12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16.jpeg"/><Relationship Id="rId5" Type="http://schemas.openxmlformats.org/officeDocument/2006/relationships/image" Target="../media/image12.svg"/><Relationship Id="rId10" Type="http://schemas.openxmlformats.org/officeDocument/2006/relationships/image" Target="../media/image15.jpeg"/><Relationship Id="rId4" Type="http://schemas.openxmlformats.org/officeDocument/2006/relationships/image" Target="../media/image11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3.jpeg"/><Relationship Id="rId3" Type="http://schemas.openxmlformats.org/officeDocument/2006/relationships/image" Target="../media/image19.svg"/><Relationship Id="rId7" Type="http://schemas.openxmlformats.org/officeDocument/2006/relationships/image" Target="../media/image21.svg"/><Relationship Id="rId12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16.jpeg"/><Relationship Id="rId5" Type="http://schemas.openxmlformats.org/officeDocument/2006/relationships/image" Target="../media/image12.svg"/><Relationship Id="rId10" Type="http://schemas.openxmlformats.org/officeDocument/2006/relationships/image" Target="../media/image15.jpeg"/><Relationship Id="rId4" Type="http://schemas.openxmlformats.org/officeDocument/2006/relationships/image" Target="../media/image11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jpeg"/><Relationship Id="rId3" Type="http://schemas.openxmlformats.org/officeDocument/2006/relationships/image" Target="../media/image19.svg"/><Relationship Id="rId7" Type="http://schemas.openxmlformats.org/officeDocument/2006/relationships/image" Target="../media/image21.svg"/><Relationship Id="rId12" Type="http://schemas.openxmlformats.org/officeDocument/2006/relationships/image" Target="../media/image17.jpeg"/><Relationship Id="rId2" Type="http://schemas.openxmlformats.org/officeDocument/2006/relationships/image" Target="../media/image18.png"/><Relationship Id="rId16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16.jpeg"/><Relationship Id="rId5" Type="http://schemas.openxmlformats.org/officeDocument/2006/relationships/image" Target="../media/image12.svg"/><Relationship Id="rId15" Type="http://schemas.openxmlformats.org/officeDocument/2006/relationships/image" Target="../media/image26.jpeg"/><Relationship Id="rId10" Type="http://schemas.openxmlformats.org/officeDocument/2006/relationships/image" Target="../media/image15.jpeg"/><Relationship Id="rId4" Type="http://schemas.openxmlformats.org/officeDocument/2006/relationships/image" Target="../media/image11.png"/><Relationship Id="rId9" Type="http://schemas.openxmlformats.org/officeDocument/2006/relationships/image" Target="../media/image14.svg"/><Relationship Id="rId14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9.svg"/><Relationship Id="rId7" Type="http://schemas.openxmlformats.org/officeDocument/2006/relationships/image" Target="../media/image21.svg"/><Relationship Id="rId12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16.jpeg"/><Relationship Id="rId5" Type="http://schemas.openxmlformats.org/officeDocument/2006/relationships/image" Target="../media/image12.svg"/><Relationship Id="rId10" Type="http://schemas.openxmlformats.org/officeDocument/2006/relationships/image" Target="../media/image15.jpeg"/><Relationship Id="rId4" Type="http://schemas.openxmlformats.org/officeDocument/2006/relationships/image" Target="../media/image11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9.svg"/><Relationship Id="rId7" Type="http://schemas.openxmlformats.org/officeDocument/2006/relationships/image" Target="../media/image21.svg"/><Relationship Id="rId12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16.jpeg"/><Relationship Id="rId5" Type="http://schemas.openxmlformats.org/officeDocument/2006/relationships/image" Target="../media/image12.svg"/><Relationship Id="rId10" Type="http://schemas.openxmlformats.org/officeDocument/2006/relationships/image" Target="../media/image15.jpeg"/><Relationship Id="rId4" Type="http://schemas.openxmlformats.org/officeDocument/2006/relationships/image" Target="../media/image11.png"/><Relationship Id="rId9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2.png"/><Relationship Id="rId3" Type="http://schemas.openxmlformats.org/officeDocument/2006/relationships/image" Target="../media/image19.svg"/><Relationship Id="rId7" Type="http://schemas.openxmlformats.org/officeDocument/2006/relationships/image" Target="../media/image21.svg"/><Relationship Id="rId12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16.jpeg"/><Relationship Id="rId5" Type="http://schemas.openxmlformats.org/officeDocument/2006/relationships/image" Target="../media/image29.svg"/><Relationship Id="rId10" Type="http://schemas.openxmlformats.org/officeDocument/2006/relationships/image" Target="../media/image15.jpeg"/><Relationship Id="rId4" Type="http://schemas.openxmlformats.org/officeDocument/2006/relationships/image" Target="../media/image28.png"/><Relationship Id="rId9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26" Type="http://schemas.openxmlformats.org/officeDocument/2006/relationships/image" Target="../media/image46.png"/><Relationship Id="rId3" Type="http://schemas.openxmlformats.org/officeDocument/2006/relationships/image" Target="../media/image19.svg"/><Relationship Id="rId21" Type="http://schemas.openxmlformats.org/officeDocument/2006/relationships/image" Target="../media/image41.png"/><Relationship Id="rId7" Type="http://schemas.openxmlformats.org/officeDocument/2006/relationships/image" Target="../media/image21.svg"/><Relationship Id="rId12" Type="http://schemas.openxmlformats.org/officeDocument/2006/relationships/image" Target="../media/image17.jpe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image" Target="../media/image18.png"/><Relationship Id="rId16" Type="http://schemas.openxmlformats.org/officeDocument/2006/relationships/image" Target="../media/image36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16.jpeg"/><Relationship Id="rId24" Type="http://schemas.openxmlformats.org/officeDocument/2006/relationships/image" Target="../media/image44.png"/><Relationship Id="rId5" Type="http://schemas.openxmlformats.org/officeDocument/2006/relationships/image" Target="../media/image29.sv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15.jpeg"/><Relationship Id="rId19" Type="http://schemas.openxmlformats.org/officeDocument/2006/relationships/image" Target="../media/image39.png"/><Relationship Id="rId4" Type="http://schemas.openxmlformats.org/officeDocument/2006/relationships/image" Target="../media/image28.png"/><Relationship Id="rId9" Type="http://schemas.openxmlformats.org/officeDocument/2006/relationships/image" Target="../media/image31.svg"/><Relationship Id="rId14" Type="http://schemas.openxmlformats.org/officeDocument/2006/relationships/image" Target="../media/image34.svg"/><Relationship Id="rId22" Type="http://schemas.openxmlformats.org/officeDocument/2006/relationships/image" Target="../media/image42.svg"/><Relationship Id="rId27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255" y="-95255"/>
            <a:ext cx="18478495" cy="1840944"/>
          </a:xfrm>
          <a:custGeom>
            <a:avLst/>
            <a:gdLst/>
            <a:ahLst/>
            <a:cxnLst/>
            <a:rect l="l" t="t" r="r" b="b"/>
            <a:pathLst>
              <a:path w="18478495" h="1840944">
                <a:moveTo>
                  <a:pt x="0" y="0"/>
                </a:moveTo>
                <a:lnTo>
                  <a:pt x="18478495" y="0"/>
                </a:lnTo>
                <a:lnTo>
                  <a:pt x="18478495" y="1840945"/>
                </a:lnTo>
                <a:lnTo>
                  <a:pt x="0" y="18409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5255" y="9304706"/>
            <a:ext cx="18478495" cy="1077549"/>
          </a:xfrm>
          <a:custGeom>
            <a:avLst/>
            <a:gdLst/>
            <a:ahLst/>
            <a:cxnLst/>
            <a:rect l="l" t="t" r="r" b="b"/>
            <a:pathLst>
              <a:path w="18478495" h="1077549">
                <a:moveTo>
                  <a:pt x="0" y="0"/>
                </a:moveTo>
                <a:lnTo>
                  <a:pt x="18478495" y="0"/>
                </a:lnTo>
                <a:lnTo>
                  <a:pt x="18478495" y="1077549"/>
                </a:lnTo>
                <a:lnTo>
                  <a:pt x="0" y="1077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86000" y="4751694"/>
            <a:ext cx="13716000" cy="1374115"/>
          </a:xfrm>
          <a:custGeom>
            <a:avLst/>
            <a:gdLst/>
            <a:ahLst/>
            <a:cxnLst/>
            <a:rect l="l" t="t" r="r" b="b"/>
            <a:pathLst>
              <a:path w="13716000" h="1374115">
                <a:moveTo>
                  <a:pt x="0" y="0"/>
                </a:moveTo>
                <a:lnTo>
                  <a:pt x="13716000" y="0"/>
                </a:lnTo>
                <a:lnTo>
                  <a:pt x="13716000" y="1374114"/>
                </a:lnTo>
                <a:lnTo>
                  <a:pt x="0" y="13741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96538" y="7876892"/>
            <a:ext cx="9633357" cy="1196654"/>
          </a:xfrm>
          <a:custGeom>
            <a:avLst/>
            <a:gdLst/>
            <a:ahLst/>
            <a:cxnLst/>
            <a:rect l="l" t="t" r="r" b="b"/>
            <a:pathLst>
              <a:path w="9633357" h="1196654">
                <a:moveTo>
                  <a:pt x="0" y="0"/>
                </a:moveTo>
                <a:lnTo>
                  <a:pt x="9633357" y="0"/>
                </a:lnTo>
                <a:lnTo>
                  <a:pt x="9633357" y="1196654"/>
                </a:lnTo>
                <a:lnTo>
                  <a:pt x="0" y="11966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60138" y="2298787"/>
            <a:ext cx="8362331" cy="1246499"/>
          </a:xfrm>
          <a:custGeom>
            <a:avLst/>
            <a:gdLst/>
            <a:ahLst/>
            <a:cxnLst/>
            <a:rect l="l" t="t" r="r" b="b"/>
            <a:pathLst>
              <a:path w="8362331" h="1246499">
                <a:moveTo>
                  <a:pt x="0" y="0"/>
                </a:moveTo>
                <a:lnTo>
                  <a:pt x="8362331" y="0"/>
                </a:lnTo>
                <a:lnTo>
                  <a:pt x="8362331" y="1246499"/>
                </a:lnTo>
                <a:lnTo>
                  <a:pt x="0" y="12464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94004" y="0"/>
            <a:ext cx="3896587" cy="1445338"/>
          </a:xfrm>
          <a:custGeom>
            <a:avLst/>
            <a:gdLst/>
            <a:ahLst/>
            <a:cxnLst/>
            <a:rect l="l" t="t" r="r" b="b"/>
            <a:pathLst>
              <a:path w="3896587" h="1445338">
                <a:moveTo>
                  <a:pt x="0" y="0"/>
                </a:moveTo>
                <a:lnTo>
                  <a:pt x="3896588" y="0"/>
                </a:lnTo>
                <a:lnTo>
                  <a:pt x="3896588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0"/>
            <a:ext cx="1480699" cy="1452453"/>
          </a:xfrm>
          <a:custGeom>
            <a:avLst/>
            <a:gdLst/>
            <a:ahLst/>
            <a:cxnLst/>
            <a:rect l="l" t="t" r="r" b="b"/>
            <a:pathLst>
              <a:path w="1480699" h="1452453">
                <a:moveTo>
                  <a:pt x="0" y="0"/>
                </a:moveTo>
                <a:lnTo>
                  <a:pt x="1480699" y="0"/>
                </a:lnTo>
                <a:lnTo>
                  <a:pt x="1480699" y="1452453"/>
                </a:lnTo>
                <a:lnTo>
                  <a:pt x="0" y="145245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680428" y="0"/>
            <a:ext cx="1607572" cy="1445338"/>
          </a:xfrm>
          <a:custGeom>
            <a:avLst/>
            <a:gdLst/>
            <a:ahLst/>
            <a:cxnLst/>
            <a:rect l="l" t="t" r="r" b="b"/>
            <a:pathLst>
              <a:path w="1607572" h="1445338">
                <a:moveTo>
                  <a:pt x="0" y="0"/>
                </a:moveTo>
                <a:lnTo>
                  <a:pt x="1607572" y="0"/>
                </a:lnTo>
                <a:lnTo>
                  <a:pt x="1607572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r="-226936" b="-15407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894004" y="0"/>
            <a:ext cx="3896587" cy="1445338"/>
          </a:xfrm>
          <a:custGeom>
            <a:avLst/>
            <a:gdLst/>
            <a:ahLst/>
            <a:cxnLst/>
            <a:rect l="l" t="t" r="r" b="b"/>
            <a:pathLst>
              <a:path w="3896587" h="1445338">
                <a:moveTo>
                  <a:pt x="0" y="0"/>
                </a:moveTo>
                <a:lnTo>
                  <a:pt x="3896588" y="0"/>
                </a:lnTo>
                <a:lnTo>
                  <a:pt x="3896588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0" y="0"/>
            <a:ext cx="1480699" cy="1452453"/>
          </a:xfrm>
          <a:custGeom>
            <a:avLst/>
            <a:gdLst/>
            <a:ahLst/>
            <a:cxnLst/>
            <a:rect l="l" t="t" r="r" b="b"/>
            <a:pathLst>
              <a:path w="1480699" h="1452453">
                <a:moveTo>
                  <a:pt x="0" y="0"/>
                </a:moveTo>
                <a:lnTo>
                  <a:pt x="1480699" y="0"/>
                </a:lnTo>
                <a:lnTo>
                  <a:pt x="1480699" y="1452453"/>
                </a:lnTo>
                <a:lnTo>
                  <a:pt x="0" y="145245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194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560138" y="5603198"/>
            <a:ext cx="8569757" cy="1048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2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Anu Likitha Immadisetty </a:t>
            </a:r>
          </a:p>
          <a:p>
            <a:pPr algn="l">
              <a:lnSpc>
                <a:spcPts val="4059"/>
              </a:lnSpc>
            </a:pPr>
            <a:r>
              <a:rPr lang="en-US" sz="282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Department of CSE, SRM University - AP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97940" y="1961484"/>
            <a:ext cx="10791311" cy="318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5"/>
              </a:lnSpc>
            </a:pPr>
            <a:r>
              <a:rPr lang="en-US" sz="363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AMD-III-36 - EMPLOYING TF-IDF AND WORD2VEC EMBEDDINGS TO IDENTIFY MULTI-CLASS TOXICITY THROUGH MACHINE AND DEEP LEARNING APPROACHES</a:t>
            </a:r>
          </a:p>
          <a:p>
            <a:pPr algn="l">
              <a:lnSpc>
                <a:spcPts val="5085"/>
              </a:lnSpc>
            </a:pPr>
            <a:endParaRPr lang="en-US" sz="3632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329859" y="7606641"/>
            <a:ext cx="10863060" cy="501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0"/>
              </a:lnSpc>
            </a:pPr>
            <a:r>
              <a:rPr lang="en-US" sz="307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22nd OITS International Conference on Information Technology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90970" y="8117513"/>
            <a:ext cx="2275861" cy="459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0"/>
              </a:lnSpc>
            </a:pPr>
            <a:r>
              <a:rPr lang="en-US" sz="307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(OCIT-2024)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67586" y="8544133"/>
            <a:ext cx="3448495" cy="501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0"/>
              </a:lnSpc>
            </a:pPr>
            <a:r>
              <a:rPr lang="en-US" sz="307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December 13th,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255" y="-95255"/>
            <a:ext cx="18478495" cy="9175718"/>
          </a:xfrm>
          <a:custGeom>
            <a:avLst/>
            <a:gdLst/>
            <a:ahLst/>
            <a:cxnLst/>
            <a:rect l="l" t="t" r="r" b="b"/>
            <a:pathLst>
              <a:path w="18478495" h="9175718">
                <a:moveTo>
                  <a:pt x="0" y="0"/>
                </a:moveTo>
                <a:lnTo>
                  <a:pt x="18478495" y="0"/>
                </a:lnTo>
                <a:lnTo>
                  <a:pt x="18478495" y="9175718"/>
                </a:lnTo>
                <a:lnTo>
                  <a:pt x="0" y="9175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94004" y="0"/>
            <a:ext cx="3896587" cy="1445338"/>
          </a:xfrm>
          <a:custGeom>
            <a:avLst/>
            <a:gdLst/>
            <a:ahLst/>
            <a:cxnLst/>
            <a:rect l="l" t="t" r="r" b="b"/>
            <a:pathLst>
              <a:path w="3896587" h="1445338">
                <a:moveTo>
                  <a:pt x="0" y="0"/>
                </a:moveTo>
                <a:lnTo>
                  <a:pt x="3896588" y="0"/>
                </a:lnTo>
                <a:lnTo>
                  <a:pt x="3896588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5255" y="9304706"/>
            <a:ext cx="18478495" cy="1077549"/>
          </a:xfrm>
          <a:custGeom>
            <a:avLst/>
            <a:gdLst/>
            <a:ahLst/>
            <a:cxnLst/>
            <a:rect l="l" t="t" r="r" b="b"/>
            <a:pathLst>
              <a:path w="18478495" h="1077549">
                <a:moveTo>
                  <a:pt x="0" y="0"/>
                </a:moveTo>
                <a:lnTo>
                  <a:pt x="18478495" y="0"/>
                </a:lnTo>
                <a:lnTo>
                  <a:pt x="18478495" y="1077549"/>
                </a:lnTo>
                <a:lnTo>
                  <a:pt x="0" y="10775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6666140" y="0"/>
            <a:ext cx="1621860" cy="1459625"/>
            <a:chOff x="0" y="0"/>
            <a:chExt cx="1081240" cy="973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1278" cy="973201"/>
            </a:xfrm>
            <a:custGeom>
              <a:avLst/>
              <a:gdLst/>
              <a:ahLst/>
              <a:cxnLst/>
              <a:rect l="l" t="t" r="r" b="b"/>
              <a:pathLst>
                <a:path w="1081278" h="973201">
                  <a:moveTo>
                    <a:pt x="0" y="0"/>
                  </a:moveTo>
                  <a:lnTo>
                    <a:pt x="0" y="968375"/>
                  </a:lnTo>
                  <a:cubicBezTo>
                    <a:pt x="0" y="971042"/>
                    <a:pt x="2159" y="973201"/>
                    <a:pt x="4826" y="973201"/>
                  </a:cubicBezTo>
                  <a:lnTo>
                    <a:pt x="1081278" y="973201"/>
                  </a:lnTo>
                  <a:lnTo>
                    <a:pt x="1081278" y="963676"/>
                  </a:lnTo>
                  <a:lnTo>
                    <a:pt x="9525" y="96367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4B081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0" y="0"/>
            <a:ext cx="1480699" cy="1452453"/>
          </a:xfrm>
          <a:custGeom>
            <a:avLst/>
            <a:gdLst/>
            <a:ahLst/>
            <a:cxnLst/>
            <a:rect l="l" t="t" r="r" b="b"/>
            <a:pathLst>
              <a:path w="1480699" h="1452453">
                <a:moveTo>
                  <a:pt x="0" y="0"/>
                </a:moveTo>
                <a:lnTo>
                  <a:pt x="1480699" y="0"/>
                </a:lnTo>
                <a:lnTo>
                  <a:pt x="1480699" y="1452453"/>
                </a:lnTo>
                <a:lnTo>
                  <a:pt x="0" y="1452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680428" y="0"/>
            <a:ext cx="1607572" cy="1445338"/>
          </a:xfrm>
          <a:custGeom>
            <a:avLst/>
            <a:gdLst/>
            <a:ahLst/>
            <a:cxnLst/>
            <a:rect l="l" t="t" r="r" b="b"/>
            <a:pathLst>
              <a:path w="1607572" h="1445338">
                <a:moveTo>
                  <a:pt x="0" y="0"/>
                </a:moveTo>
                <a:lnTo>
                  <a:pt x="1607572" y="0"/>
                </a:lnTo>
                <a:lnTo>
                  <a:pt x="1607572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26936" b="-1540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894004" y="0"/>
            <a:ext cx="3896587" cy="1445338"/>
          </a:xfrm>
          <a:custGeom>
            <a:avLst/>
            <a:gdLst/>
            <a:ahLst/>
            <a:cxnLst/>
            <a:rect l="l" t="t" r="r" b="b"/>
            <a:pathLst>
              <a:path w="3896587" h="1445338">
                <a:moveTo>
                  <a:pt x="0" y="0"/>
                </a:moveTo>
                <a:lnTo>
                  <a:pt x="3896588" y="0"/>
                </a:lnTo>
                <a:lnTo>
                  <a:pt x="3896588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0"/>
            <a:ext cx="1480699" cy="1452453"/>
          </a:xfrm>
          <a:custGeom>
            <a:avLst/>
            <a:gdLst/>
            <a:ahLst/>
            <a:cxnLst/>
            <a:rect l="l" t="t" r="r" b="b"/>
            <a:pathLst>
              <a:path w="1480699" h="1452453">
                <a:moveTo>
                  <a:pt x="0" y="0"/>
                </a:moveTo>
                <a:lnTo>
                  <a:pt x="1480699" y="0"/>
                </a:lnTo>
                <a:lnTo>
                  <a:pt x="1480699" y="1452453"/>
                </a:lnTo>
                <a:lnTo>
                  <a:pt x="0" y="14524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945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85888" y="1938704"/>
            <a:ext cx="8309396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Results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088813" y="3464082"/>
            <a:ext cx="6606899" cy="5425508"/>
            <a:chOff x="0" y="0"/>
            <a:chExt cx="2020283" cy="16590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20283" cy="1659033"/>
            </a:xfrm>
            <a:custGeom>
              <a:avLst/>
              <a:gdLst/>
              <a:ahLst/>
              <a:cxnLst/>
              <a:rect l="l" t="t" r="r" b="b"/>
              <a:pathLst>
                <a:path w="2020283" h="1659033">
                  <a:moveTo>
                    <a:pt x="22264" y="0"/>
                  </a:moveTo>
                  <a:lnTo>
                    <a:pt x="1998019" y="0"/>
                  </a:lnTo>
                  <a:cubicBezTo>
                    <a:pt x="2010315" y="0"/>
                    <a:pt x="2020283" y="9968"/>
                    <a:pt x="2020283" y="22264"/>
                  </a:cubicBezTo>
                  <a:lnTo>
                    <a:pt x="2020283" y="1636769"/>
                  </a:lnTo>
                  <a:cubicBezTo>
                    <a:pt x="2020283" y="1649065"/>
                    <a:pt x="2010315" y="1659033"/>
                    <a:pt x="1998019" y="1659033"/>
                  </a:cubicBezTo>
                  <a:lnTo>
                    <a:pt x="22264" y="1659033"/>
                  </a:lnTo>
                  <a:cubicBezTo>
                    <a:pt x="16359" y="1659033"/>
                    <a:pt x="10696" y="1656687"/>
                    <a:pt x="6521" y="1652512"/>
                  </a:cubicBezTo>
                  <a:cubicBezTo>
                    <a:pt x="2346" y="1648337"/>
                    <a:pt x="0" y="1642674"/>
                    <a:pt x="0" y="1636769"/>
                  </a:cubicBezTo>
                  <a:lnTo>
                    <a:pt x="0" y="22264"/>
                  </a:lnTo>
                  <a:cubicBezTo>
                    <a:pt x="0" y="9968"/>
                    <a:pt x="9968" y="0"/>
                    <a:pt x="22264" y="0"/>
                  </a:cubicBezTo>
                  <a:close/>
                </a:path>
              </a:pathLst>
            </a:custGeom>
            <a:solidFill>
              <a:srgbClr val="F4B08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020283" cy="17066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40434" y="3464082"/>
            <a:ext cx="7058754" cy="5425508"/>
            <a:chOff x="0" y="0"/>
            <a:chExt cx="2158453" cy="16590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58453" cy="1659033"/>
            </a:xfrm>
            <a:custGeom>
              <a:avLst/>
              <a:gdLst/>
              <a:ahLst/>
              <a:cxnLst/>
              <a:rect l="l" t="t" r="r" b="b"/>
              <a:pathLst>
                <a:path w="2158453" h="1659033">
                  <a:moveTo>
                    <a:pt x="20839" y="0"/>
                  </a:moveTo>
                  <a:lnTo>
                    <a:pt x="2137614" y="0"/>
                  </a:lnTo>
                  <a:cubicBezTo>
                    <a:pt x="2143141" y="0"/>
                    <a:pt x="2148442" y="2196"/>
                    <a:pt x="2152350" y="6104"/>
                  </a:cubicBezTo>
                  <a:cubicBezTo>
                    <a:pt x="2156258" y="10012"/>
                    <a:pt x="2158453" y="15312"/>
                    <a:pt x="2158453" y="20839"/>
                  </a:cubicBezTo>
                  <a:lnTo>
                    <a:pt x="2158453" y="1638194"/>
                  </a:lnTo>
                  <a:cubicBezTo>
                    <a:pt x="2158453" y="1643721"/>
                    <a:pt x="2156258" y="1649021"/>
                    <a:pt x="2152350" y="1652930"/>
                  </a:cubicBezTo>
                  <a:cubicBezTo>
                    <a:pt x="2148442" y="1656837"/>
                    <a:pt x="2143141" y="1659033"/>
                    <a:pt x="2137614" y="1659033"/>
                  </a:cubicBezTo>
                  <a:lnTo>
                    <a:pt x="20839" y="1659033"/>
                  </a:lnTo>
                  <a:cubicBezTo>
                    <a:pt x="15312" y="1659033"/>
                    <a:pt x="10012" y="1656837"/>
                    <a:pt x="6104" y="1652930"/>
                  </a:cubicBezTo>
                  <a:cubicBezTo>
                    <a:pt x="2196" y="1649021"/>
                    <a:pt x="0" y="1643721"/>
                    <a:pt x="0" y="1638194"/>
                  </a:cubicBezTo>
                  <a:lnTo>
                    <a:pt x="0" y="20839"/>
                  </a:lnTo>
                  <a:cubicBezTo>
                    <a:pt x="0" y="15312"/>
                    <a:pt x="2196" y="10012"/>
                    <a:pt x="6104" y="6104"/>
                  </a:cubicBezTo>
                  <a:cubicBezTo>
                    <a:pt x="10012" y="2196"/>
                    <a:pt x="15312" y="0"/>
                    <a:pt x="20839" y="0"/>
                  </a:cubicBezTo>
                  <a:close/>
                </a:path>
              </a:pathLst>
            </a:custGeom>
            <a:solidFill>
              <a:srgbClr val="F4B08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158453" cy="17066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2327123" y="3706778"/>
            <a:ext cx="6130279" cy="4940117"/>
          </a:xfrm>
          <a:custGeom>
            <a:avLst/>
            <a:gdLst/>
            <a:ahLst/>
            <a:cxnLst/>
            <a:rect l="l" t="t" r="r" b="b"/>
            <a:pathLst>
              <a:path w="6130279" h="4940117">
                <a:moveTo>
                  <a:pt x="0" y="0"/>
                </a:moveTo>
                <a:lnTo>
                  <a:pt x="6130279" y="0"/>
                </a:lnTo>
                <a:lnTo>
                  <a:pt x="6130279" y="4940117"/>
                </a:lnTo>
                <a:lnTo>
                  <a:pt x="0" y="494011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511461" y="3706778"/>
            <a:ext cx="6316700" cy="5007834"/>
          </a:xfrm>
          <a:custGeom>
            <a:avLst/>
            <a:gdLst/>
            <a:ahLst/>
            <a:cxnLst/>
            <a:rect l="l" t="t" r="r" b="b"/>
            <a:pathLst>
              <a:path w="6316700" h="5007834">
                <a:moveTo>
                  <a:pt x="0" y="0"/>
                </a:moveTo>
                <a:lnTo>
                  <a:pt x="6316699" y="0"/>
                </a:lnTo>
                <a:lnTo>
                  <a:pt x="6316699" y="5007834"/>
                </a:lnTo>
                <a:lnTo>
                  <a:pt x="0" y="500783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46982" y="9738796"/>
            <a:ext cx="1641830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13/12/2024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860979" y="9563445"/>
            <a:ext cx="796642" cy="43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255" y="-95255"/>
            <a:ext cx="18478495" cy="9175718"/>
          </a:xfrm>
          <a:custGeom>
            <a:avLst/>
            <a:gdLst/>
            <a:ahLst/>
            <a:cxnLst/>
            <a:rect l="l" t="t" r="r" b="b"/>
            <a:pathLst>
              <a:path w="18478495" h="9175718">
                <a:moveTo>
                  <a:pt x="0" y="0"/>
                </a:moveTo>
                <a:lnTo>
                  <a:pt x="18478495" y="0"/>
                </a:lnTo>
                <a:lnTo>
                  <a:pt x="18478495" y="9175718"/>
                </a:lnTo>
                <a:lnTo>
                  <a:pt x="0" y="9175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94004" y="0"/>
            <a:ext cx="3896587" cy="1445338"/>
          </a:xfrm>
          <a:custGeom>
            <a:avLst/>
            <a:gdLst/>
            <a:ahLst/>
            <a:cxnLst/>
            <a:rect l="l" t="t" r="r" b="b"/>
            <a:pathLst>
              <a:path w="3896587" h="1445338">
                <a:moveTo>
                  <a:pt x="0" y="0"/>
                </a:moveTo>
                <a:lnTo>
                  <a:pt x="3896588" y="0"/>
                </a:lnTo>
                <a:lnTo>
                  <a:pt x="3896588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5255" y="9304706"/>
            <a:ext cx="18478495" cy="1077549"/>
          </a:xfrm>
          <a:custGeom>
            <a:avLst/>
            <a:gdLst/>
            <a:ahLst/>
            <a:cxnLst/>
            <a:rect l="l" t="t" r="r" b="b"/>
            <a:pathLst>
              <a:path w="18478495" h="1077549">
                <a:moveTo>
                  <a:pt x="0" y="0"/>
                </a:moveTo>
                <a:lnTo>
                  <a:pt x="18478495" y="0"/>
                </a:lnTo>
                <a:lnTo>
                  <a:pt x="18478495" y="1077549"/>
                </a:lnTo>
                <a:lnTo>
                  <a:pt x="0" y="10775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6666140" y="0"/>
            <a:ext cx="1621860" cy="1459625"/>
            <a:chOff x="0" y="0"/>
            <a:chExt cx="1081240" cy="973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1278" cy="973201"/>
            </a:xfrm>
            <a:custGeom>
              <a:avLst/>
              <a:gdLst/>
              <a:ahLst/>
              <a:cxnLst/>
              <a:rect l="l" t="t" r="r" b="b"/>
              <a:pathLst>
                <a:path w="1081278" h="973201">
                  <a:moveTo>
                    <a:pt x="0" y="0"/>
                  </a:moveTo>
                  <a:lnTo>
                    <a:pt x="0" y="968375"/>
                  </a:lnTo>
                  <a:cubicBezTo>
                    <a:pt x="0" y="971042"/>
                    <a:pt x="2159" y="973201"/>
                    <a:pt x="4826" y="973201"/>
                  </a:cubicBezTo>
                  <a:lnTo>
                    <a:pt x="1081278" y="973201"/>
                  </a:lnTo>
                  <a:lnTo>
                    <a:pt x="1081278" y="963676"/>
                  </a:lnTo>
                  <a:lnTo>
                    <a:pt x="9525" y="96367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4B081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0" y="0"/>
            <a:ext cx="1480699" cy="1452453"/>
          </a:xfrm>
          <a:custGeom>
            <a:avLst/>
            <a:gdLst/>
            <a:ahLst/>
            <a:cxnLst/>
            <a:rect l="l" t="t" r="r" b="b"/>
            <a:pathLst>
              <a:path w="1480699" h="1452453">
                <a:moveTo>
                  <a:pt x="0" y="0"/>
                </a:moveTo>
                <a:lnTo>
                  <a:pt x="1480699" y="0"/>
                </a:lnTo>
                <a:lnTo>
                  <a:pt x="1480699" y="1452453"/>
                </a:lnTo>
                <a:lnTo>
                  <a:pt x="0" y="1452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680428" y="0"/>
            <a:ext cx="1607572" cy="1445338"/>
          </a:xfrm>
          <a:custGeom>
            <a:avLst/>
            <a:gdLst/>
            <a:ahLst/>
            <a:cxnLst/>
            <a:rect l="l" t="t" r="r" b="b"/>
            <a:pathLst>
              <a:path w="1607572" h="1445338">
                <a:moveTo>
                  <a:pt x="0" y="0"/>
                </a:moveTo>
                <a:lnTo>
                  <a:pt x="1607572" y="0"/>
                </a:lnTo>
                <a:lnTo>
                  <a:pt x="1607572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26936" b="-1540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894004" y="0"/>
            <a:ext cx="3896587" cy="1445338"/>
          </a:xfrm>
          <a:custGeom>
            <a:avLst/>
            <a:gdLst/>
            <a:ahLst/>
            <a:cxnLst/>
            <a:rect l="l" t="t" r="r" b="b"/>
            <a:pathLst>
              <a:path w="3896587" h="1445338">
                <a:moveTo>
                  <a:pt x="0" y="0"/>
                </a:moveTo>
                <a:lnTo>
                  <a:pt x="3896588" y="0"/>
                </a:lnTo>
                <a:lnTo>
                  <a:pt x="3896588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0"/>
            <a:ext cx="1480699" cy="1452453"/>
          </a:xfrm>
          <a:custGeom>
            <a:avLst/>
            <a:gdLst/>
            <a:ahLst/>
            <a:cxnLst/>
            <a:rect l="l" t="t" r="r" b="b"/>
            <a:pathLst>
              <a:path w="1480699" h="1452453">
                <a:moveTo>
                  <a:pt x="0" y="0"/>
                </a:moveTo>
                <a:lnTo>
                  <a:pt x="1480699" y="0"/>
                </a:lnTo>
                <a:lnTo>
                  <a:pt x="1480699" y="1452453"/>
                </a:lnTo>
                <a:lnTo>
                  <a:pt x="0" y="14524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945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85888" y="1938704"/>
            <a:ext cx="8309396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Results - Discussion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4972" y="9738796"/>
            <a:ext cx="1641830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13/12/2024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60979" y="9563445"/>
            <a:ext cx="796642" cy="43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3336" y="3590339"/>
            <a:ext cx="14936565" cy="2260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132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1) Assessment with TF-IDF Vectorization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LSTM &amp; BiLSTM Performance: Both models achieved a 93% accuracy due to their design to process sequential data. They leverage the unique importance of words and context, enabling effective classification.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endParaRPr lang="en-US" sz="2132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Gradient Boosting Performance: Despite being a powerful model for complex patterns, it performed the least due to its inability to account for the sequential nature of text data.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3336" y="6813682"/>
            <a:ext cx="15450819" cy="2260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6"/>
              </a:lnSpc>
              <a:spcBef>
                <a:spcPct val="0"/>
              </a:spcBef>
            </a:pPr>
            <a:r>
              <a:rPr lang="en-US" sz="2133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2) Assessment with Word2Vec Vectorization</a:t>
            </a:r>
          </a:p>
          <a:p>
            <a:pPr algn="l">
              <a:lnSpc>
                <a:spcPts val="2986"/>
              </a:lnSpc>
              <a:spcBef>
                <a:spcPct val="0"/>
              </a:spcBef>
            </a:pPr>
            <a:r>
              <a:rPr lang="en-US" sz="213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LSTM Performance: The LSTM model achieved 92% accuracy, effectively using Word2Vec's dense word embeddings. It captures contextual and semantic meanings, making it ideal for understanding text patterns.</a:t>
            </a:r>
          </a:p>
          <a:p>
            <a:pPr algn="l">
              <a:lnSpc>
                <a:spcPts val="2986"/>
              </a:lnSpc>
              <a:spcBef>
                <a:spcPct val="0"/>
              </a:spcBef>
            </a:pPr>
            <a:endParaRPr lang="en-US" sz="2133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2986"/>
              </a:lnSpc>
              <a:spcBef>
                <a:spcPct val="0"/>
              </a:spcBef>
            </a:pPr>
            <a:r>
              <a:rPr lang="en-US" sz="213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BiLSTM Performance: BiLSTM achieved 84% accuracy, lower than LSTM, possibly due to challenges in training with more parameters. While BiLSTM captures bidirectional context, it may not have been as optimized as LSTM for this task.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255" y="-95255"/>
            <a:ext cx="18478495" cy="9175718"/>
          </a:xfrm>
          <a:custGeom>
            <a:avLst/>
            <a:gdLst/>
            <a:ahLst/>
            <a:cxnLst/>
            <a:rect l="l" t="t" r="r" b="b"/>
            <a:pathLst>
              <a:path w="18478495" h="9175718">
                <a:moveTo>
                  <a:pt x="0" y="0"/>
                </a:moveTo>
                <a:lnTo>
                  <a:pt x="18478495" y="0"/>
                </a:lnTo>
                <a:lnTo>
                  <a:pt x="18478495" y="9175718"/>
                </a:lnTo>
                <a:lnTo>
                  <a:pt x="0" y="9175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94004" y="0"/>
            <a:ext cx="3896587" cy="1445338"/>
          </a:xfrm>
          <a:custGeom>
            <a:avLst/>
            <a:gdLst/>
            <a:ahLst/>
            <a:cxnLst/>
            <a:rect l="l" t="t" r="r" b="b"/>
            <a:pathLst>
              <a:path w="3896587" h="1445338">
                <a:moveTo>
                  <a:pt x="0" y="0"/>
                </a:moveTo>
                <a:lnTo>
                  <a:pt x="3896588" y="0"/>
                </a:lnTo>
                <a:lnTo>
                  <a:pt x="3896588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5255" y="9304706"/>
            <a:ext cx="18478495" cy="1077549"/>
          </a:xfrm>
          <a:custGeom>
            <a:avLst/>
            <a:gdLst/>
            <a:ahLst/>
            <a:cxnLst/>
            <a:rect l="l" t="t" r="r" b="b"/>
            <a:pathLst>
              <a:path w="18478495" h="1077549">
                <a:moveTo>
                  <a:pt x="0" y="0"/>
                </a:moveTo>
                <a:lnTo>
                  <a:pt x="18478495" y="0"/>
                </a:lnTo>
                <a:lnTo>
                  <a:pt x="18478495" y="1077549"/>
                </a:lnTo>
                <a:lnTo>
                  <a:pt x="0" y="10775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6666140" y="0"/>
            <a:ext cx="1621860" cy="1459625"/>
            <a:chOff x="0" y="0"/>
            <a:chExt cx="1081240" cy="973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1278" cy="973201"/>
            </a:xfrm>
            <a:custGeom>
              <a:avLst/>
              <a:gdLst/>
              <a:ahLst/>
              <a:cxnLst/>
              <a:rect l="l" t="t" r="r" b="b"/>
              <a:pathLst>
                <a:path w="1081278" h="973201">
                  <a:moveTo>
                    <a:pt x="0" y="0"/>
                  </a:moveTo>
                  <a:lnTo>
                    <a:pt x="0" y="968375"/>
                  </a:lnTo>
                  <a:cubicBezTo>
                    <a:pt x="0" y="971042"/>
                    <a:pt x="2159" y="973201"/>
                    <a:pt x="4826" y="973201"/>
                  </a:cubicBezTo>
                  <a:lnTo>
                    <a:pt x="1081278" y="973201"/>
                  </a:lnTo>
                  <a:lnTo>
                    <a:pt x="1081278" y="963676"/>
                  </a:lnTo>
                  <a:lnTo>
                    <a:pt x="9525" y="96367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4B081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0" y="0"/>
            <a:ext cx="1480699" cy="1452453"/>
          </a:xfrm>
          <a:custGeom>
            <a:avLst/>
            <a:gdLst/>
            <a:ahLst/>
            <a:cxnLst/>
            <a:rect l="l" t="t" r="r" b="b"/>
            <a:pathLst>
              <a:path w="1480699" h="1452453">
                <a:moveTo>
                  <a:pt x="0" y="0"/>
                </a:moveTo>
                <a:lnTo>
                  <a:pt x="1480699" y="0"/>
                </a:lnTo>
                <a:lnTo>
                  <a:pt x="1480699" y="1452453"/>
                </a:lnTo>
                <a:lnTo>
                  <a:pt x="0" y="1452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680428" y="0"/>
            <a:ext cx="1607572" cy="1445338"/>
          </a:xfrm>
          <a:custGeom>
            <a:avLst/>
            <a:gdLst/>
            <a:ahLst/>
            <a:cxnLst/>
            <a:rect l="l" t="t" r="r" b="b"/>
            <a:pathLst>
              <a:path w="1607572" h="1445338">
                <a:moveTo>
                  <a:pt x="0" y="0"/>
                </a:moveTo>
                <a:lnTo>
                  <a:pt x="1607572" y="0"/>
                </a:lnTo>
                <a:lnTo>
                  <a:pt x="1607572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26936" b="-1540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894004" y="0"/>
            <a:ext cx="3896587" cy="1445338"/>
          </a:xfrm>
          <a:custGeom>
            <a:avLst/>
            <a:gdLst/>
            <a:ahLst/>
            <a:cxnLst/>
            <a:rect l="l" t="t" r="r" b="b"/>
            <a:pathLst>
              <a:path w="3896587" h="1445338">
                <a:moveTo>
                  <a:pt x="0" y="0"/>
                </a:moveTo>
                <a:lnTo>
                  <a:pt x="3896588" y="0"/>
                </a:lnTo>
                <a:lnTo>
                  <a:pt x="3896588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0"/>
            <a:ext cx="1480699" cy="1452453"/>
          </a:xfrm>
          <a:custGeom>
            <a:avLst/>
            <a:gdLst/>
            <a:ahLst/>
            <a:cxnLst/>
            <a:rect l="l" t="t" r="r" b="b"/>
            <a:pathLst>
              <a:path w="1480699" h="1452453">
                <a:moveTo>
                  <a:pt x="0" y="0"/>
                </a:moveTo>
                <a:lnTo>
                  <a:pt x="1480699" y="0"/>
                </a:lnTo>
                <a:lnTo>
                  <a:pt x="1480699" y="1452453"/>
                </a:lnTo>
                <a:lnTo>
                  <a:pt x="0" y="14524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945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85888" y="1938704"/>
            <a:ext cx="4083310" cy="1110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Conclusion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80699" y="3507109"/>
            <a:ext cx="15115875" cy="529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090" lvl="1" indent="-323545" algn="just">
              <a:lnSpc>
                <a:spcPts val="4196"/>
              </a:lnSpc>
              <a:buFont typeface="Arial"/>
              <a:buChar char="•"/>
            </a:pPr>
            <a:r>
              <a:rPr lang="en-US" sz="299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Key Findings: Word2Vec embeddings combined with LSTM achieved the highest accuracy, while logistic regression performed exceptionally well, surpassing ensemble methods.</a:t>
            </a:r>
          </a:p>
          <a:p>
            <a:pPr marL="647090" lvl="1" indent="-323545" algn="just">
              <a:lnSpc>
                <a:spcPts val="4196"/>
              </a:lnSpc>
              <a:buFont typeface="Arial"/>
              <a:buChar char="•"/>
            </a:pPr>
            <a:r>
              <a:rPr lang="en-US" sz="299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Feature Engineering: The results highlight the significance of careful model selection and feature engineering, especially when using word embeddings like Word2Vec.</a:t>
            </a:r>
          </a:p>
          <a:p>
            <a:pPr marL="647090" lvl="1" indent="-323545" algn="just">
              <a:lnSpc>
                <a:spcPts val="4196"/>
              </a:lnSpc>
              <a:buFont typeface="Arial"/>
              <a:buChar char="•"/>
            </a:pPr>
            <a:r>
              <a:rPr lang="en-US" sz="299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Promising Results: Multi-label classification with a large dataset and integrated methods showed strong potential for accurate text classification.</a:t>
            </a:r>
          </a:p>
          <a:p>
            <a:pPr algn="just">
              <a:lnSpc>
                <a:spcPts val="4196"/>
              </a:lnSpc>
              <a:spcBef>
                <a:spcPct val="0"/>
              </a:spcBef>
            </a:pPr>
            <a:endParaRPr lang="en-US" sz="2997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64972" y="9757755"/>
            <a:ext cx="1641830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13/12/2024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96574" y="9563445"/>
            <a:ext cx="796642" cy="43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255" y="-95255"/>
            <a:ext cx="18478495" cy="9175718"/>
          </a:xfrm>
          <a:custGeom>
            <a:avLst/>
            <a:gdLst/>
            <a:ahLst/>
            <a:cxnLst/>
            <a:rect l="l" t="t" r="r" b="b"/>
            <a:pathLst>
              <a:path w="18478495" h="9175718">
                <a:moveTo>
                  <a:pt x="0" y="0"/>
                </a:moveTo>
                <a:lnTo>
                  <a:pt x="18478495" y="0"/>
                </a:lnTo>
                <a:lnTo>
                  <a:pt x="18478495" y="9175718"/>
                </a:lnTo>
                <a:lnTo>
                  <a:pt x="0" y="9175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94004" y="0"/>
            <a:ext cx="3896587" cy="1445338"/>
          </a:xfrm>
          <a:custGeom>
            <a:avLst/>
            <a:gdLst/>
            <a:ahLst/>
            <a:cxnLst/>
            <a:rect l="l" t="t" r="r" b="b"/>
            <a:pathLst>
              <a:path w="3896587" h="1445338">
                <a:moveTo>
                  <a:pt x="0" y="0"/>
                </a:moveTo>
                <a:lnTo>
                  <a:pt x="3896588" y="0"/>
                </a:lnTo>
                <a:lnTo>
                  <a:pt x="3896588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5255" y="9304706"/>
            <a:ext cx="18478495" cy="1077549"/>
          </a:xfrm>
          <a:custGeom>
            <a:avLst/>
            <a:gdLst/>
            <a:ahLst/>
            <a:cxnLst/>
            <a:rect l="l" t="t" r="r" b="b"/>
            <a:pathLst>
              <a:path w="18478495" h="1077549">
                <a:moveTo>
                  <a:pt x="0" y="0"/>
                </a:moveTo>
                <a:lnTo>
                  <a:pt x="18478495" y="0"/>
                </a:lnTo>
                <a:lnTo>
                  <a:pt x="18478495" y="1077549"/>
                </a:lnTo>
                <a:lnTo>
                  <a:pt x="0" y="10775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6666140" y="0"/>
            <a:ext cx="1621860" cy="1459625"/>
            <a:chOff x="0" y="0"/>
            <a:chExt cx="1081240" cy="973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1278" cy="973201"/>
            </a:xfrm>
            <a:custGeom>
              <a:avLst/>
              <a:gdLst/>
              <a:ahLst/>
              <a:cxnLst/>
              <a:rect l="l" t="t" r="r" b="b"/>
              <a:pathLst>
                <a:path w="1081278" h="973201">
                  <a:moveTo>
                    <a:pt x="0" y="0"/>
                  </a:moveTo>
                  <a:lnTo>
                    <a:pt x="0" y="968375"/>
                  </a:lnTo>
                  <a:cubicBezTo>
                    <a:pt x="0" y="971042"/>
                    <a:pt x="2159" y="973201"/>
                    <a:pt x="4826" y="973201"/>
                  </a:cubicBezTo>
                  <a:lnTo>
                    <a:pt x="1081278" y="973201"/>
                  </a:lnTo>
                  <a:lnTo>
                    <a:pt x="1081278" y="963676"/>
                  </a:lnTo>
                  <a:lnTo>
                    <a:pt x="9525" y="96367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4B081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0" y="0"/>
            <a:ext cx="1480699" cy="1452453"/>
          </a:xfrm>
          <a:custGeom>
            <a:avLst/>
            <a:gdLst/>
            <a:ahLst/>
            <a:cxnLst/>
            <a:rect l="l" t="t" r="r" b="b"/>
            <a:pathLst>
              <a:path w="1480699" h="1452453">
                <a:moveTo>
                  <a:pt x="0" y="0"/>
                </a:moveTo>
                <a:lnTo>
                  <a:pt x="1480699" y="0"/>
                </a:lnTo>
                <a:lnTo>
                  <a:pt x="1480699" y="1452453"/>
                </a:lnTo>
                <a:lnTo>
                  <a:pt x="0" y="1452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680428" y="0"/>
            <a:ext cx="1607572" cy="1445338"/>
          </a:xfrm>
          <a:custGeom>
            <a:avLst/>
            <a:gdLst/>
            <a:ahLst/>
            <a:cxnLst/>
            <a:rect l="l" t="t" r="r" b="b"/>
            <a:pathLst>
              <a:path w="1607572" h="1445338">
                <a:moveTo>
                  <a:pt x="0" y="0"/>
                </a:moveTo>
                <a:lnTo>
                  <a:pt x="1607572" y="0"/>
                </a:lnTo>
                <a:lnTo>
                  <a:pt x="1607572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26936" b="-1540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894004" y="0"/>
            <a:ext cx="3896587" cy="1445338"/>
          </a:xfrm>
          <a:custGeom>
            <a:avLst/>
            <a:gdLst/>
            <a:ahLst/>
            <a:cxnLst/>
            <a:rect l="l" t="t" r="r" b="b"/>
            <a:pathLst>
              <a:path w="3896587" h="1445338">
                <a:moveTo>
                  <a:pt x="0" y="0"/>
                </a:moveTo>
                <a:lnTo>
                  <a:pt x="3896588" y="0"/>
                </a:lnTo>
                <a:lnTo>
                  <a:pt x="3896588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0"/>
            <a:ext cx="1480699" cy="1452453"/>
          </a:xfrm>
          <a:custGeom>
            <a:avLst/>
            <a:gdLst/>
            <a:ahLst/>
            <a:cxnLst/>
            <a:rect l="l" t="t" r="r" b="b"/>
            <a:pathLst>
              <a:path w="1480699" h="1452453">
                <a:moveTo>
                  <a:pt x="0" y="0"/>
                </a:moveTo>
                <a:lnTo>
                  <a:pt x="1480699" y="0"/>
                </a:lnTo>
                <a:lnTo>
                  <a:pt x="1480699" y="1452453"/>
                </a:lnTo>
                <a:lnTo>
                  <a:pt x="0" y="14524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945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85888" y="1938704"/>
            <a:ext cx="3967039" cy="1110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References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9278" y="3415726"/>
            <a:ext cx="17109444" cy="5493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62"/>
              </a:lnSpc>
            </a:pPr>
            <a:r>
              <a:rPr lang="en-US" sz="125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[1]. Salminen, J., Almerekhi, H., Milenković, M., Jung, S. G., An, J., Kwak, H., &amp; Jansen, B. (2018, June). Anatomy of online hate: developing a taxonomy and machine learning models for identifying and classifying hate in online news media. In Proceedings of the International AAAI Conference on Web and Social Media (Vol. 12, No. 1).</a:t>
            </a:r>
          </a:p>
          <a:p>
            <a:pPr algn="l">
              <a:lnSpc>
                <a:spcPts val="1762"/>
              </a:lnSpc>
            </a:pPr>
            <a:endParaRPr lang="en-US" sz="125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1762"/>
              </a:lnSpc>
            </a:pPr>
            <a:r>
              <a:rPr lang="en-US" sz="125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[2]. Almerekhi, H., Kwak, H., Salminen, J., &amp; Jansen, B. J. (2020, April). Are these comments triggering? predicting triggers of toxicity in online discussions. In Proceedings of the web conference 2020 (pp. 3033-3040). </a:t>
            </a:r>
          </a:p>
          <a:p>
            <a:pPr algn="l">
              <a:lnSpc>
                <a:spcPts val="1762"/>
              </a:lnSpc>
            </a:pPr>
            <a:endParaRPr lang="en-US" sz="125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1762"/>
              </a:lnSpc>
            </a:pPr>
            <a:r>
              <a:rPr lang="en-US" sz="125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[3]. Almerekhi, H., Kwak, H., Jansen, B. J., &amp; Salminen, J. (2019, September). Detecting toxicity triggers in online discussions. In Proceedings of the 30th ACM conference on hypertext and social media (pp. 291-292). Del Bosque, L. P., &amp; Garza, S. E. (2016). Prediction of aggressive comments in social media: an exploratory study. IEEE Latin America Transactions, 14(7), 3474-3480. </a:t>
            </a:r>
          </a:p>
          <a:p>
            <a:pPr algn="l">
              <a:lnSpc>
                <a:spcPts val="1762"/>
              </a:lnSpc>
            </a:pPr>
            <a:endParaRPr lang="en-US" sz="125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1762"/>
              </a:lnSpc>
            </a:pPr>
            <a:r>
              <a:rPr lang="en-US" sz="125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[4]. Sperandei, S. (2014). Understanding logistic regression analysis. Biochemia medica, 24(1), 12-18.</a:t>
            </a:r>
          </a:p>
          <a:p>
            <a:pPr algn="l">
              <a:lnSpc>
                <a:spcPts val="1762"/>
              </a:lnSpc>
            </a:pPr>
            <a:endParaRPr lang="en-US" sz="125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1762"/>
              </a:lnSpc>
            </a:pPr>
            <a:r>
              <a:rPr lang="en-US" sz="125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[5]. Crawford, K., &amp; Gillespie, T. (2016). What is a flag for? Social media reporting tools and the vocabulary of complaint. New Media &amp; Society, 18, 410 - 428. </a:t>
            </a:r>
          </a:p>
          <a:p>
            <a:pPr algn="l">
              <a:lnSpc>
                <a:spcPts val="1762"/>
              </a:lnSpc>
            </a:pPr>
            <a:endParaRPr lang="en-US" sz="125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1762"/>
              </a:lnSpc>
            </a:pPr>
            <a:r>
              <a:rPr lang="en-US" sz="125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[6]. Cheng, J., Bernstein, M., Danescu-Niculescu-Mizil, C., &amp; Leskovec, J. (2017). Anyone Can Become a Troll: Causes of Trolling Behavior in Online Discussions. CSCW : proceedings of the Conference on Computer-Supported Cooperative Work. Conference on Computer-Supported Cooperative Work, 2017, 1217–1230. https://doi.org/10.1145/2998181.2998213. </a:t>
            </a:r>
          </a:p>
          <a:p>
            <a:pPr algn="l">
              <a:lnSpc>
                <a:spcPts val="1762"/>
              </a:lnSpc>
            </a:pPr>
            <a:endParaRPr lang="en-US" sz="125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1762"/>
              </a:lnSpc>
            </a:pPr>
            <a:r>
              <a:rPr lang="en-US" sz="125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[7]. Yin, D., Xue, Z., Hong, L., Davison, B.D., &amp; Edwards, L. (2009). Detection of Harassment on Web 2.0. </a:t>
            </a:r>
          </a:p>
          <a:p>
            <a:pPr algn="l">
              <a:lnSpc>
                <a:spcPts val="1762"/>
              </a:lnSpc>
            </a:pPr>
            <a:endParaRPr lang="en-US" sz="125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1762"/>
              </a:lnSpc>
            </a:pPr>
            <a:r>
              <a:rPr lang="en-US" sz="125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[8]. Stevens, F., Nurse, J. R., &amp; Arief, B. (2021). Cyber stalking, cyber harassment, and adult mental health: A systematic review. Cyberpsychology, Behavior, and Social Networking, 24(6), 367- 376</a:t>
            </a:r>
          </a:p>
          <a:p>
            <a:pPr algn="l">
              <a:lnSpc>
                <a:spcPts val="1762"/>
              </a:lnSpc>
            </a:pPr>
            <a:endParaRPr lang="en-US" sz="125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1762"/>
              </a:lnSpc>
            </a:pPr>
            <a:r>
              <a:rPr lang="en-US" sz="125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[9]. Georgakopoulos, S. V., Tasoulis, S. K., Vrahatis, A. G., &amp; Plagianakos, V. P. (2018, July). Convolutional neural networks for toxic comment classification. In Proceedings of the 10th hellenic conference on artificial intelligence (pp. 1-6). </a:t>
            </a:r>
          </a:p>
          <a:p>
            <a:pPr algn="l">
              <a:lnSpc>
                <a:spcPts val="1762"/>
              </a:lnSpc>
            </a:pPr>
            <a:endParaRPr lang="en-US" sz="125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1762"/>
              </a:lnSpc>
            </a:pPr>
            <a:r>
              <a:rPr lang="en-US" sz="125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[10]. Watanabe, H., Bouazizi, M., &amp; Ohtsuki, T. (2018). Hate speech on twitter: A pragmatic approach to collect hateful and offensive expressions and perform hate speech detection. IEEE access, 6, 13825-13835.</a:t>
            </a:r>
          </a:p>
          <a:p>
            <a:pPr algn="l">
              <a:lnSpc>
                <a:spcPts val="1762"/>
              </a:lnSpc>
              <a:spcBef>
                <a:spcPct val="0"/>
              </a:spcBef>
            </a:pPr>
            <a:endParaRPr lang="en-US" sz="125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64972" y="9738796"/>
            <a:ext cx="1641830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13/12/2024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60979" y="9563445"/>
            <a:ext cx="796642" cy="43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255" y="-95255"/>
            <a:ext cx="18478495" cy="1840944"/>
          </a:xfrm>
          <a:custGeom>
            <a:avLst/>
            <a:gdLst/>
            <a:ahLst/>
            <a:cxnLst/>
            <a:rect l="l" t="t" r="r" b="b"/>
            <a:pathLst>
              <a:path w="18478495" h="1840944">
                <a:moveTo>
                  <a:pt x="0" y="0"/>
                </a:moveTo>
                <a:lnTo>
                  <a:pt x="18478495" y="0"/>
                </a:lnTo>
                <a:lnTo>
                  <a:pt x="18478495" y="1840945"/>
                </a:lnTo>
                <a:lnTo>
                  <a:pt x="0" y="18409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94004" y="0"/>
            <a:ext cx="3896587" cy="1445338"/>
          </a:xfrm>
          <a:custGeom>
            <a:avLst/>
            <a:gdLst/>
            <a:ahLst/>
            <a:cxnLst/>
            <a:rect l="l" t="t" r="r" b="b"/>
            <a:pathLst>
              <a:path w="3896587" h="1445338">
                <a:moveTo>
                  <a:pt x="0" y="0"/>
                </a:moveTo>
                <a:lnTo>
                  <a:pt x="3896588" y="0"/>
                </a:lnTo>
                <a:lnTo>
                  <a:pt x="3896588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09421" y="4439269"/>
            <a:ext cx="7565917" cy="1154159"/>
          </a:xfrm>
          <a:custGeom>
            <a:avLst/>
            <a:gdLst/>
            <a:ahLst/>
            <a:cxnLst/>
            <a:rect l="l" t="t" r="r" b="b"/>
            <a:pathLst>
              <a:path w="7565917" h="1154159">
                <a:moveTo>
                  <a:pt x="0" y="0"/>
                </a:moveTo>
                <a:lnTo>
                  <a:pt x="7565917" y="0"/>
                </a:lnTo>
                <a:lnTo>
                  <a:pt x="7565917" y="1154159"/>
                </a:lnTo>
                <a:lnTo>
                  <a:pt x="0" y="1154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5255" y="9304706"/>
            <a:ext cx="18478495" cy="1077549"/>
          </a:xfrm>
          <a:custGeom>
            <a:avLst/>
            <a:gdLst/>
            <a:ahLst/>
            <a:cxnLst/>
            <a:rect l="l" t="t" r="r" b="b"/>
            <a:pathLst>
              <a:path w="18478495" h="1077549">
                <a:moveTo>
                  <a:pt x="0" y="0"/>
                </a:moveTo>
                <a:lnTo>
                  <a:pt x="18478495" y="0"/>
                </a:lnTo>
                <a:lnTo>
                  <a:pt x="18478495" y="1077549"/>
                </a:lnTo>
                <a:lnTo>
                  <a:pt x="0" y="10775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666140" y="0"/>
            <a:ext cx="1621860" cy="1459625"/>
            <a:chOff x="0" y="0"/>
            <a:chExt cx="1081240" cy="9730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81278" cy="973201"/>
            </a:xfrm>
            <a:custGeom>
              <a:avLst/>
              <a:gdLst/>
              <a:ahLst/>
              <a:cxnLst/>
              <a:rect l="l" t="t" r="r" b="b"/>
              <a:pathLst>
                <a:path w="1081278" h="973201">
                  <a:moveTo>
                    <a:pt x="0" y="0"/>
                  </a:moveTo>
                  <a:lnTo>
                    <a:pt x="0" y="968375"/>
                  </a:lnTo>
                  <a:cubicBezTo>
                    <a:pt x="0" y="971042"/>
                    <a:pt x="2159" y="973201"/>
                    <a:pt x="4826" y="973201"/>
                  </a:cubicBezTo>
                  <a:lnTo>
                    <a:pt x="1081278" y="973201"/>
                  </a:lnTo>
                  <a:lnTo>
                    <a:pt x="1081278" y="963676"/>
                  </a:lnTo>
                  <a:lnTo>
                    <a:pt x="9525" y="96367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4B081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0" y="0"/>
            <a:ext cx="1480699" cy="1452453"/>
          </a:xfrm>
          <a:custGeom>
            <a:avLst/>
            <a:gdLst/>
            <a:ahLst/>
            <a:cxnLst/>
            <a:rect l="l" t="t" r="r" b="b"/>
            <a:pathLst>
              <a:path w="1480699" h="1452453">
                <a:moveTo>
                  <a:pt x="0" y="0"/>
                </a:moveTo>
                <a:lnTo>
                  <a:pt x="1480699" y="0"/>
                </a:lnTo>
                <a:lnTo>
                  <a:pt x="1480699" y="1452453"/>
                </a:lnTo>
                <a:lnTo>
                  <a:pt x="0" y="1452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680428" y="0"/>
            <a:ext cx="1607572" cy="1445338"/>
          </a:xfrm>
          <a:custGeom>
            <a:avLst/>
            <a:gdLst/>
            <a:ahLst/>
            <a:cxnLst/>
            <a:rect l="l" t="t" r="r" b="b"/>
            <a:pathLst>
              <a:path w="1607572" h="1445338">
                <a:moveTo>
                  <a:pt x="0" y="0"/>
                </a:moveTo>
                <a:lnTo>
                  <a:pt x="1607572" y="0"/>
                </a:lnTo>
                <a:lnTo>
                  <a:pt x="1607572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226936" b="-15407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002603" y="0"/>
            <a:ext cx="3896587" cy="1445338"/>
          </a:xfrm>
          <a:custGeom>
            <a:avLst/>
            <a:gdLst/>
            <a:ahLst/>
            <a:cxnLst/>
            <a:rect l="l" t="t" r="r" b="b"/>
            <a:pathLst>
              <a:path w="3896587" h="1445338">
                <a:moveTo>
                  <a:pt x="0" y="0"/>
                </a:moveTo>
                <a:lnTo>
                  <a:pt x="3896587" y="0"/>
                </a:lnTo>
                <a:lnTo>
                  <a:pt x="3896587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0" y="0"/>
            <a:ext cx="1480699" cy="1452453"/>
          </a:xfrm>
          <a:custGeom>
            <a:avLst/>
            <a:gdLst/>
            <a:ahLst/>
            <a:cxnLst/>
            <a:rect l="l" t="t" r="r" b="b"/>
            <a:pathLst>
              <a:path w="1480699" h="1452453">
                <a:moveTo>
                  <a:pt x="0" y="0"/>
                </a:moveTo>
                <a:lnTo>
                  <a:pt x="1480699" y="0"/>
                </a:lnTo>
                <a:lnTo>
                  <a:pt x="1480699" y="1452453"/>
                </a:lnTo>
                <a:lnTo>
                  <a:pt x="0" y="145245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194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84362" y="4854423"/>
            <a:ext cx="5437241" cy="1516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62"/>
              </a:lnSpc>
            </a:pPr>
            <a:r>
              <a:rPr lang="en-US" sz="890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Thank You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593217" y="9563538"/>
            <a:ext cx="314625" cy="43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10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899190" y="-102870"/>
            <a:ext cx="3497580" cy="5246370"/>
            <a:chOff x="0" y="0"/>
            <a:chExt cx="6350000" cy="9525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15"/>
              <a:stretch>
                <a:fillRect l="-62570" r="-62570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3761720" y="2520315"/>
            <a:ext cx="3497580" cy="5246370"/>
            <a:chOff x="0" y="0"/>
            <a:chExt cx="6350000" cy="9525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16"/>
              <a:stretch>
                <a:fillRect l="-62570" r="-62570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899190" y="5455212"/>
            <a:ext cx="3497580" cy="5246370"/>
            <a:chOff x="0" y="0"/>
            <a:chExt cx="6350000" cy="9525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17"/>
              <a:stretch>
                <a:fillRect l="-62570" r="-62570"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3761720" y="8157089"/>
            <a:ext cx="3497580" cy="5246370"/>
            <a:chOff x="0" y="0"/>
            <a:chExt cx="6350000" cy="9525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18"/>
              <a:stretch>
                <a:fillRect l="-62570" r="-62570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8902027" y="4146337"/>
            <a:ext cx="1994326" cy="199432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4B081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6262137" y="6960948"/>
            <a:ext cx="1994326" cy="199432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4B081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255" y="-95255"/>
            <a:ext cx="18478495" cy="1840944"/>
          </a:xfrm>
          <a:custGeom>
            <a:avLst/>
            <a:gdLst/>
            <a:ahLst/>
            <a:cxnLst/>
            <a:rect l="l" t="t" r="r" b="b"/>
            <a:pathLst>
              <a:path w="18478495" h="1840944">
                <a:moveTo>
                  <a:pt x="0" y="0"/>
                </a:moveTo>
                <a:lnTo>
                  <a:pt x="18478495" y="0"/>
                </a:lnTo>
                <a:lnTo>
                  <a:pt x="18478495" y="1840945"/>
                </a:lnTo>
                <a:lnTo>
                  <a:pt x="0" y="18409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9311671"/>
            <a:ext cx="18478495" cy="1077549"/>
          </a:xfrm>
          <a:custGeom>
            <a:avLst/>
            <a:gdLst/>
            <a:ahLst/>
            <a:cxnLst/>
            <a:rect l="l" t="t" r="r" b="b"/>
            <a:pathLst>
              <a:path w="18478495" h="1077549">
                <a:moveTo>
                  <a:pt x="0" y="0"/>
                </a:moveTo>
                <a:lnTo>
                  <a:pt x="18478495" y="0"/>
                </a:lnTo>
                <a:lnTo>
                  <a:pt x="18478495" y="1077549"/>
                </a:lnTo>
                <a:lnTo>
                  <a:pt x="0" y="1077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86000" y="4751694"/>
            <a:ext cx="13716000" cy="1374115"/>
          </a:xfrm>
          <a:custGeom>
            <a:avLst/>
            <a:gdLst/>
            <a:ahLst/>
            <a:cxnLst/>
            <a:rect l="l" t="t" r="r" b="b"/>
            <a:pathLst>
              <a:path w="13716000" h="1374115">
                <a:moveTo>
                  <a:pt x="0" y="0"/>
                </a:moveTo>
                <a:lnTo>
                  <a:pt x="13716000" y="0"/>
                </a:lnTo>
                <a:lnTo>
                  <a:pt x="13716000" y="1374114"/>
                </a:lnTo>
                <a:lnTo>
                  <a:pt x="0" y="13741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286000" y="7373638"/>
            <a:ext cx="13684668" cy="1699907"/>
          </a:xfrm>
          <a:custGeom>
            <a:avLst/>
            <a:gdLst/>
            <a:ahLst/>
            <a:cxnLst/>
            <a:rect l="l" t="t" r="r" b="b"/>
            <a:pathLst>
              <a:path w="13684668" h="1699907">
                <a:moveTo>
                  <a:pt x="0" y="0"/>
                </a:moveTo>
                <a:lnTo>
                  <a:pt x="13684668" y="0"/>
                </a:lnTo>
                <a:lnTo>
                  <a:pt x="13684668" y="1699908"/>
                </a:lnTo>
                <a:lnTo>
                  <a:pt x="0" y="16999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60138" y="2298787"/>
            <a:ext cx="8362331" cy="1246499"/>
          </a:xfrm>
          <a:custGeom>
            <a:avLst/>
            <a:gdLst/>
            <a:ahLst/>
            <a:cxnLst/>
            <a:rect l="l" t="t" r="r" b="b"/>
            <a:pathLst>
              <a:path w="8362331" h="1246499">
                <a:moveTo>
                  <a:pt x="0" y="0"/>
                </a:moveTo>
                <a:lnTo>
                  <a:pt x="8362331" y="0"/>
                </a:lnTo>
                <a:lnTo>
                  <a:pt x="8362331" y="1246499"/>
                </a:lnTo>
                <a:lnTo>
                  <a:pt x="0" y="12464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94004" y="0"/>
            <a:ext cx="3896587" cy="1445338"/>
          </a:xfrm>
          <a:custGeom>
            <a:avLst/>
            <a:gdLst/>
            <a:ahLst/>
            <a:cxnLst/>
            <a:rect l="l" t="t" r="r" b="b"/>
            <a:pathLst>
              <a:path w="3896587" h="1445338">
                <a:moveTo>
                  <a:pt x="0" y="0"/>
                </a:moveTo>
                <a:lnTo>
                  <a:pt x="3896588" y="0"/>
                </a:lnTo>
                <a:lnTo>
                  <a:pt x="3896588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0"/>
            <a:ext cx="1480699" cy="1452453"/>
          </a:xfrm>
          <a:custGeom>
            <a:avLst/>
            <a:gdLst/>
            <a:ahLst/>
            <a:cxnLst/>
            <a:rect l="l" t="t" r="r" b="b"/>
            <a:pathLst>
              <a:path w="1480699" h="1452453">
                <a:moveTo>
                  <a:pt x="0" y="0"/>
                </a:moveTo>
                <a:lnTo>
                  <a:pt x="1480699" y="0"/>
                </a:lnTo>
                <a:lnTo>
                  <a:pt x="1480699" y="1452453"/>
                </a:lnTo>
                <a:lnTo>
                  <a:pt x="0" y="145245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680428" y="0"/>
            <a:ext cx="1607572" cy="1445338"/>
          </a:xfrm>
          <a:custGeom>
            <a:avLst/>
            <a:gdLst/>
            <a:ahLst/>
            <a:cxnLst/>
            <a:rect l="l" t="t" r="r" b="b"/>
            <a:pathLst>
              <a:path w="1607572" h="1445338">
                <a:moveTo>
                  <a:pt x="0" y="0"/>
                </a:moveTo>
                <a:lnTo>
                  <a:pt x="1607572" y="0"/>
                </a:lnTo>
                <a:lnTo>
                  <a:pt x="1607572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r="-226936" b="-15407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894004" y="0"/>
            <a:ext cx="3896587" cy="1445338"/>
          </a:xfrm>
          <a:custGeom>
            <a:avLst/>
            <a:gdLst/>
            <a:ahLst/>
            <a:cxnLst/>
            <a:rect l="l" t="t" r="r" b="b"/>
            <a:pathLst>
              <a:path w="3896587" h="1445338">
                <a:moveTo>
                  <a:pt x="0" y="0"/>
                </a:moveTo>
                <a:lnTo>
                  <a:pt x="3896588" y="0"/>
                </a:lnTo>
                <a:lnTo>
                  <a:pt x="3896588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0" y="0"/>
            <a:ext cx="1480699" cy="1452453"/>
          </a:xfrm>
          <a:custGeom>
            <a:avLst/>
            <a:gdLst/>
            <a:ahLst/>
            <a:cxnLst/>
            <a:rect l="l" t="t" r="r" b="b"/>
            <a:pathLst>
              <a:path w="1480699" h="1452453">
                <a:moveTo>
                  <a:pt x="0" y="0"/>
                </a:moveTo>
                <a:lnTo>
                  <a:pt x="1480699" y="0"/>
                </a:lnTo>
                <a:lnTo>
                  <a:pt x="1480699" y="1452453"/>
                </a:lnTo>
                <a:lnTo>
                  <a:pt x="0" y="145245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194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4184213"/>
            <a:ext cx="5557296" cy="300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79"/>
              </a:lnSpc>
              <a:spcBef>
                <a:spcPct val="0"/>
              </a:spcBef>
            </a:pPr>
            <a:r>
              <a:rPr lang="en-US" sz="8628">
                <a:solidFill>
                  <a:srgbClr val="000000"/>
                </a:solidFill>
                <a:latin typeface="TAN Jambore"/>
                <a:ea typeface="TAN Jambore"/>
                <a:cs typeface="TAN Jambore"/>
                <a:sym typeface="TAN Jambore"/>
              </a:rPr>
              <a:t>TABLE OF CONTENT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48021" y="2911602"/>
            <a:ext cx="1204272" cy="10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62"/>
              </a:lnSpc>
              <a:spcBef>
                <a:spcPct val="0"/>
              </a:spcBef>
            </a:pPr>
            <a:r>
              <a:rPr lang="en-US" sz="6259">
                <a:solidFill>
                  <a:srgbClr val="000000"/>
                </a:solidFill>
                <a:latin typeface="TAN Jambore"/>
                <a:ea typeface="TAN Jambore"/>
                <a:cs typeface="TAN Jambore"/>
                <a:sym typeface="TAN Jambore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48021" y="4574111"/>
            <a:ext cx="1204272" cy="10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62"/>
              </a:lnSpc>
              <a:spcBef>
                <a:spcPct val="0"/>
              </a:spcBef>
            </a:pPr>
            <a:r>
              <a:rPr lang="en-US" sz="6259">
                <a:solidFill>
                  <a:srgbClr val="000000"/>
                </a:solidFill>
                <a:latin typeface="TAN Jambore"/>
                <a:ea typeface="TAN Jambore"/>
                <a:cs typeface="TAN Jambore"/>
                <a:sym typeface="TAN Jambore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48021" y="6250766"/>
            <a:ext cx="1204272" cy="10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62"/>
              </a:lnSpc>
              <a:spcBef>
                <a:spcPct val="0"/>
              </a:spcBef>
            </a:pPr>
            <a:r>
              <a:rPr lang="en-US" sz="6259">
                <a:solidFill>
                  <a:srgbClr val="000000"/>
                </a:solidFill>
                <a:latin typeface="TAN Jambore"/>
                <a:ea typeface="TAN Jambore"/>
                <a:cs typeface="TAN Jambore"/>
                <a:sym typeface="TAN Jambore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48021" y="7697383"/>
            <a:ext cx="1204272" cy="10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62"/>
              </a:lnSpc>
              <a:spcBef>
                <a:spcPct val="0"/>
              </a:spcBef>
            </a:pPr>
            <a:r>
              <a:rPr lang="en-US" sz="6259">
                <a:solidFill>
                  <a:srgbClr val="000000"/>
                </a:solidFill>
                <a:latin typeface="TAN Jambore"/>
                <a:ea typeface="TAN Jambore"/>
                <a:cs typeface="TAN Jambore"/>
                <a:sym typeface="TAN Jambore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721600" y="2911602"/>
            <a:ext cx="1204272" cy="10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62"/>
              </a:lnSpc>
              <a:spcBef>
                <a:spcPct val="0"/>
              </a:spcBef>
            </a:pPr>
            <a:r>
              <a:rPr lang="en-US" sz="6259">
                <a:solidFill>
                  <a:srgbClr val="000000"/>
                </a:solidFill>
                <a:latin typeface="TAN Jambore"/>
                <a:ea typeface="TAN Jambore"/>
                <a:cs typeface="TAN Jambore"/>
                <a:sym typeface="TAN Jambore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21600" y="4498564"/>
            <a:ext cx="1204272" cy="10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62"/>
              </a:lnSpc>
              <a:spcBef>
                <a:spcPct val="0"/>
              </a:spcBef>
            </a:pPr>
            <a:r>
              <a:rPr lang="en-US" sz="6259">
                <a:solidFill>
                  <a:srgbClr val="000000"/>
                </a:solidFill>
                <a:latin typeface="TAN Jambore"/>
                <a:ea typeface="TAN Jambore"/>
                <a:cs typeface="TAN Jambore"/>
                <a:sym typeface="TAN Jambore"/>
              </a:rPr>
              <a:t>06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752294" y="4758002"/>
            <a:ext cx="3152190" cy="485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INTRODUCTION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52294" y="2847456"/>
            <a:ext cx="3308003" cy="105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2"/>
              </a:lnSpc>
            </a:pPr>
            <a:r>
              <a:rPr lang="en-US" sz="3066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PROBLEM</a:t>
            </a:r>
          </a:p>
          <a:p>
            <a:pPr algn="l">
              <a:lnSpc>
                <a:spcPts val="4292"/>
              </a:lnSpc>
              <a:spcBef>
                <a:spcPct val="0"/>
              </a:spcBef>
            </a:pPr>
            <a:r>
              <a:rPr lang="en-US" sz="3066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STATEMENT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952004" y="4698296"/>
            <a:ext cx="3493358" cy="500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9"/>
              </a:lnSpc>
              <a:spcBef>
                <a:spcPct val="0"/>
              </a:spcBef>
            </a:pPr>
            <a:r>
              <a:rPr lang="en-US" sz="2942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METHODOLOGY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003111" y="6059133"/>
            <a:ext cx="2760387" cy="1125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2"/>
              </a:lnSpc>
            </a:pPr>
            <a:r>
              <a:rPr lang="en-US" sz="323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RESULTS &amp;</a:t>
            </a:r>
          </a:p>
          <a:p>
            <a:pPr algn="l">
              <a:lnSpc>
                <a:spcPts val="4532"/>
              </a:lnSpc>
              <a:spcBef>
                <a:spcPct val="0"/>
              </a:spcBef>
            </a:pPr>
            <a:r>
              <a:rPr lang="en-US" sz="323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952004" y="7712215"/>
            <a:ext cx="3307296" cy="498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9"/>
              </a:lnSpc>
              <a:spcBef>
                <a:spcPct val="0"/>
              </a:spcBef>
            </a:pPr>
            <a:r>
              <a:rPr lang="en-US" sz="2992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CONCLUSION &amp;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952004" y="8144491"/>
            <a:ext cx="2980385" cy="56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5"/>
              </a:lnSpc>
              <a:spcBef>
                <a:spcPct val="0"/>
              </a:spcBef>
            </a:pPr>
            <a:r>
              <a:rPr lang="en-US" sz="329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REFERENCES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747732" y="6119160"/>
            <a:ext cx="1204272" cy="10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62"/>
              </a:lnSpc>
              <a:spcBef>
                <a:spcPct val="0"/>
              </a:spcBef>
            </a:pPr>
            <a:r>
              <a:rPr lang="en-US" sz="6259">
                <a:solidFill>
                  <a:srgbClr val="000000"/>
                </a:solidFill>
                <a:latin typeface="TAN Jambore"/>
                <a:ea typeface="TAN Jambore"/>
                <a:cs typeface="TAN Jambore"/>
                <a:sym typeface="TAN Jambore"/>
              </a:rPr>
              <a:t>07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747732" y="7643093"/>
            <a:ext cx="1204272" cy="10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62"/>
              </a:lnSpc>
              <a:spcBef>
                <a:spcPct val="0"/>
              </a:spcBef>
            </a:pPr>
            <a:r>
              <a:rPr lang="en-US" sz="6259">
                <a:solidFill>
                  <a:srgbClr val="000000"/>
                </a:solidFill>
                <a:latin typeface="TAN Jambore"/>
                <a:ea typeface="TAN Jambore"/>
                <a:cs typeface="TAN Jambore"/>
                <a:sym typeface="TAN Jambore"/>
              </a:rPr>
              <a:t>08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842298" y="7719293"/>
            <a:ext cx="2925086" cy="924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5"/>
              </a:lnSpc>
              <a:spcBef>
                <a:spcPct val="0"/>
              </a:spcBef>
            </a:pPr>
            <a:r>
              <a:rPr lang="en-US" sz="2711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LITERATURE SURVEY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779743" y="6378437"/>
            <a:ext cx="4021698" cy="486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1"/>
              </a:lnSpc>
              <a:spcBef>
                <a:spcPct val="0"/>
              </a:spcBef>
            </a:pPr>
            <a:r>
              <a:rPr lang="en-US" sz="2908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BACKGROUND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952004" y="2886442"/>
            <a:ext cx="3357269" cy="98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8"/>
              </a:lnSpc>
              <a:spcBef>
                <a:spcPct val="0"/>
              </a:spcBef>
            </a:pPr>
            <a:r>
              <a:rPr lang="en-US" sz="282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PROBLEM IDENTIFICATION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59784" y="9598688"/>
            <a:ext cx="1641830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13/12/2024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932389" y="9598688"/>
            <a:ext cx="157320" cy="43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255" y="-95255"/>
            <a:ext cx="18478495" cy="9175718"/>
          </a:xfrm>
          <a:custGeom>
            <a:avLst/>
            <a:gdLst/>
            <a:ahLst/>
            <a:cxnLst/>
            <a:rect l="l" t="t" r="r" b="b"/>
            <a:pathLst>
              <a:path w="18478495" h="9175718">
                <a:moveTo>
                  <a:pt x="0" y="0"/>
                </a:moveTo>
                <a:lnTo>
                  <a:pt x="18478495" y="0"/>
                </a:lnTo>
                <a:lnTo>
                  <a:pt x="18478495" y="9175718"/>
                </a:lnTo>
                <a:lnTo>
                  <a:pt x="0" y="9175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94004" y="0"/>
            <a:ext cx="3896587" cy="1445338"/>
          </a:xfrm>
          <a:custGeom>
            <a:avLst/>
            <a:gdLst/>
            <a:ahLst/>
            <a:cxnLst/>
            <a:rect l="l" t="t" r="r" b="b"/>
            <a:pathLst>
              <a:path w="3896587" h="1445338">
                <a:moveTo>
                  <a:pt x="0" y="0"/>
                </a:moveTo>
                <a:lnTo>
                  <a:pt x="3896588" y="0"/>
                </a:lnTo>
                <a:lnTo>
                  <a:pt x="3896588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5255" y="9304706"/>
            <a:ext cx="18478495" cy="1077549"/>
          </a:xfrm>
          <a:custGeom>
            <a:avLst/>
            <a:gdLst/>
            <a:ahLst/>
            <a:cxnLst/>
            <a:rect l="l" t="t" r="r" b="b"/>
            <a:pathLst>
              <a:path w="18478495" h="1077549">
                <a:moveTo>
                  <a:pt x="0" y="0"/>
                </a:moveTo>
                <a:lnTo>
                  <a:pt x="18478495" y="0"/>
                </a:lnTo>
                <a:lnTo>
                  <a:pt x="18478495" y="1077549"/>
                </a:lnTo>
                <a:lnTo>
                  <a:pt x="0" y="10775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6666140" y="0"/>
            <a:ext cx="1621860" cy="1459625"/>
            <a:chOff x="0" y="0"/>
            <a:chExt cx="1081240" cy="973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1278" cy="973201"/>
            </a:xfrm>
            <a:custGeom>
              <a:avLst/>
              <a:gdLst/>
              <a:ahLst/>
              <a:cxnLst/>
              <a:rect l="l" t="t" r="r" b="b"/>
              <a:pathLst>
                <a:path w="1081278" h="973201">
                  <a:moveTo>
                    <a:pt x="0" y="0"/>
                  </a:moveTo>
                  <a:lnTo>
                    <a:pt x="0" y="968375"/>
                  </a:lnTo>
                  <a:cubicBezTo>
                    <a:pt x="0" y="971042"/>
                    <a:pt x="2159" y="973201"/>
                    <a:pt x="4826" y="973201"/>
                  </a:cubicBezTo>
                  <a:lnTo>
                    <a:pt x="1081278" y="973201"/>
                  </a:lnTo>
                  <a:lnTo>
                    <a:pt x="1081278" y="963676"/>
                  </a:lnTo>
                  <a:lnTo>
                    <a:pt x="9525" y="96367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4B081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0" y="0"/>
            <a:ext cx="1480699" cy="1452453"/>
          </a:xfrm>
          <a:custGeom>
            <a:avLst/>
            <a:gdLst/>
            <a:ahLst/>
            <a:cxnLst/>
            <a:rect l="l" t="t" r="r" b="b"/>
            <a:pathLst>
              <a:path w="1480699" h="1452453">
                <a:moveTo>
                  <a:pt x="0" y="0"/>
                </a:moveTo>
                <a:lnTo>
                  <a:pt x="1480699" y="0"/>
                </a:lnTo>
                <a:lnTo>
                  <a:pt x="1480699" y="1452453"/>
                </a:lnTo>
                <a:lnTo>
                  <a:pt x="0" y="1452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680428" y="0"/>
            <a:ext cx="1607572" cy="1445338"/>
          </a:xfrm>
          <a:custGeom>
            <a:avLst/>
            <a:gdLst/>
            <a:ahLst/>
            <a:cxnLst/>
            <a:rect l="l" t="t" r="r" b="b"/>
            <a:pathLst>
              <a:path w="1607572" h="1445338">
                <a:moveTo>
                  <a:pt x="0" y="0"/>
                </a:moveTo>
                <a:lnTo>
                  <a:pt x="1607572" y="0"/>
                </a:lnTo>
                <a:lnTo>
                  <a:pt x="1607572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26936" b="-1540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894004" y="0"/>
            <a:ext cx="3896587" cy="1445338"/>
          </a:xfrm>
          <a:custGeom>
            <a:avLst/>
            <a:gdLst/>
            <a:ahLst/>
            <a:cxnLst/>
            <a:rect l="l" t="t" r="r" b="b"/>
            <a:pathLst>
              <a:path w="3896587" h="1445338">
                <a:moveTo>
                  <a:pt x="0" y="0"/>
                </a:moveTo>
                <a:lnTo>
                  <a:pt x="3896588" y="0"/>
                </a:lnTo>
                <a:lnTo>
                  <a:pt x="3896588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0"/>
            <a:ext cx="1480699" cy="1452453"/>
          </a:xfrm>
          <a:custGeom>
            <a:avLst/>
            <a:gdLst/>
            <a:ahLst/>
            <a:cxnLst/>
            <a:rect l="l" t="t" r="r" b="b"/>
            <a:pathLst>
              <a:path w="1480699" h="1452453">
                <a:moveTo>
                  <a:pt x="0" y="0"/>
                </a:moveTo>
                <a:lnTo>
                  <a:pt x="1480699" y="0"/>
                </a:lnTo>
                <a:lnTo>
                  <a:pt x="1480699" y="1452453"/>
                </a:lnTo>
                <a:lnTo>
                  <a:pt x="0" y="14524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945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6747665" y="9563538"/>
            <a:ext cx="157320" cy="43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4022035" y="2300983"/>
            <a:ext cx="3462179" cy="3390333"/>
            <a:chOff x="-72390" y="7620"/>
            <a:chExt cx="6487160" cy="6352540"/>
          </a:xfrm>
        </p:grpSpPr>
        <p:sp>
          <p:nvSpPr>
            <p:cNvPr id="13" name="Freeform 13"/>
            <p:cNvSpPr/>
            <p:nvPr/>
          </p:nvSpPr>
          <p:spPr>
            <a:xfrm>
              <a:off x="-72390" y="7620"/>
              <a:ext cx="6487160" cy="6352540"/>
            </a:xfrm>
            <a:custGeom>
              <a:avLst/>
              <a:gdLst/>
              <a:ahLst/>
              <a:cxnLst/>
              <a:rect l="l" t="t" r="r" b="b"/>
              <a:pathLst>
                <a:path w="6487160" h="6352540">
                  <a:moveTo>
                    <a:pt x="6322060" y="3176270"/>
                  </a:moveTo>
                  <a:cubicBezTo>
                    <a:pt x="6322060" y="2844800"/>
                    <a:pt x="6487160" y="2493010"/>
                    <a:pt x="6385560" y="2194560"/>
                  </a:cubicBezTo>
                  <a:cubicBezTo>
                    <a:pt x="6281420" y="1884680"/>
                    <a:pt x="5928360" y="1694180"/>
                    <a:pt x="5734050" y="1436370"/>
                  </a:cubicBezTo>
                  <a:cubicBezTo>
                    <a:pt x="5537200" y="1176020"/>
                    <a:pt x="5455920" y="796290"/>
                    <a:pt x="5185410" y="607060"/>
                  </a:cubicBezTo>
                  <a:cubicBezTo>
                    <a:pt x="4917440" y="420370"/>
                    <a:pt x="4517390" y="462280"/>
                    <a:pt x="4196080" y="360680"/>
                  </a:cubicBezTo>
                  <a:cubicBezTo>
                    <a:pt x="3884930" y="264160"/>
                    <a:pt x="3589020" y="0"/>
                    <a:pt x="3244850" y="0"/>
                  </a:cubicBezTo>
                  <a:cubicBezTo>
                    <a:pt x="2900680" y="0"/>
                    <a:pt x="2603500" y="262890"/>
                    <a:pt x="2293620" y="360680"/>
                  </a:cubicBezTo>
                  <a:cubicBezTo>
                    <a:pt x="1972310" y="461010"/>
                    <a:pt x="1570990" y="419100"/>
                    <a:pt x="1303020" y="607060"/>
                  </a:cubicBezTo>
                  <a:cubicBezTo>
                    <a:pt x="1032510" y="796290"/>
                    <a:pt x="951230" y="1176020"/>
                    <a:pt x="754380" y="1436370"/>
                  </a:cubicBezTo>
                  <a:cubicBezTo>
                    <a:pt x="558800" y="1694180"/>
                    <a:pt x="207010" y="1884680"/>
                    <a:pt x="101600" y="2194560"/>
                  </a:cubicBezTo>
                  <a:cubicBezTo>
                    <a:pt x="1270" y="2493010"/>
                    <a:pt x="165100" y="2844800"/>
                    <a:pt x="165100" y="3176270"/>
                  </a:cubicBezTo>
                  <a:cubicBezTo>
                    <a:pt x="165100" y="3507740"/>
                    <a:pt x="0" y="3859530"/>
                    <a:pt x="101600" y="4157980"/>
                  </a:cubicBezTo>
                  <a:cubicBezTo>
                    <a:pt x="205740" y="4467860"/>
                    <a:pt x="558800" y="4658360"/>
                    <a:pt x="753110" y="4916170"/>
                  </a:cubicBezTo>
                  <a:cubicBezTo>
                    <a:pt x="949960" y="5176520"/>
                    <a:pt x="1031240" y="5556250"/>
                    <a:pt x="1301750" y="5745480"/>
                  </a:cubicBezTo>
                  <a:cubicBezTo>
                    <a:pt x="1569720" y="5933440"/>
                    <a:pt x="1969770" y="5891530"/>
                    <a:pt x="2292350" y="5991860"/>
                  </a:cubicBezTo>
                  <a:cubicBezTo>
                    <a:pt x="2603500" y="6088380"/>
                    <a:pt x="2899410" y="6352540"/>
                    <a:pt x="3243580" y="6352540"/>
                  </a:cubicBezTo>
                  <a:cubicBezTo>
                    <a:pt x="3587750" y="6352540"/>
                    <a:pt x="3884930" y="6089650"/>
                    <a:pt x="4194810" y="5991860"/>
                  </a:cubicBezTo>
                  <a:cubicBezTo>
                    <a:pt x="4516120" y="5891530"/>
                    <a:pt x="4917440" y="5933440"/>
                    <a:pt x="5185410" y="5745480"/>
                  </a:cubicBezTo>
                  <a:cubicBezTo>
                    <a:pt x="5455920" y="5556250"/>
                    <a:pt x="5537200" y="5176520"/>
                    <a:pt x="5734050" y="4916170"/>
                  </a:cubicBezTo>
                  <a:cubicBezTo>
                    <a:pt x="5929630" y="4658360"/>
                    <a:pt x="6281420" y="4467860"/>
                    <a:pt x="6385560" y="4157980"/>
                  </a:cubicBezTo>
                  <a:cubicBezTo>
                    <a:pt x="6487160" y="3858260"/>
                    <a:pt x="6322060" y="3506470"/>
                    <a:pt x="6322060" y="3176270"/>
                  </a:cubicBezTo>
                  <a:close/>
                </a:path>
              </a:pathLst>
            </a:custGeom>
            <a:solidFill>
              <a:srgbClr val="F4B081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2377305" y="2357341"/>
            <a:ext cx="7456411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Problem Statement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5888" y="4198131"/>
            <a:ext cx="11992461" cy="5059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Toxicity on online platforms affects millions of users globally, with many unaware of the impact their interactions may have on others.</a:t>
            </a:r>
          </a:p>
          <a:p>
            <a:pPr algn="just">
              <a:lnSpc>
                <a:spcPts val="3079"/>
              </a:lnSpc>
            </a:pPr>
            <a:endParaRPr lang="en-US" sz="219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Studies show that 66% of harassment incidents occur on social media, with 21% of targets abandoning platforms altogether.</a:t>
            </a:r>
          </a:p>
          <a:p>
            <a:pPr algn="just">
              <a:lnSpc>
                <a:spcPts val="3079"/>
              </a:lnSpc>
            </a:pPr>
            <a:endParaRPr lang="en-US" sz="2199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Early detection of harmful content is essential to prevent serious psychological and social repercussions. </a:t>
            </a:r>
          </a:p>
          <a:p>
            <a:pPr algn="just">
              <a:lnSpc>
                <a:spcPts val="3079"/>
              </a:lnSpc>
            </a:pPr>
            <a:endParaRPr lang="en-US" sz="219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This study leverages advanced machine learning models to develop accurate tools for identifying and mitigating online toxicity, fostering safer and more respectful digital environments.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5017903" y="3439876"/>
            <a:ext cx="2940570" cy="5818424"/>
            <a:chOff x="0" y="0"/>
            <a:chExt cx="2620010" cy="5184140"/>
          </a:xfrm>
        </p:grpSpPr>
        <p:sp>
          <p:nvSpPr>
            <p:cNvPr id="17" name="Freeform 1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3"/>
              <a:stretch>
                <a:fillRect l="-112324" r="-112324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735475" y="9598688"/>
            <a:ext cx="1641830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13/12/2024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255" y="-95255"/>
            <a:ext cx="18478495" cy="9175718"/>
          </a:xfrm>
          <a:custGeom>
            <a:avLst/>
            <a:gdLst/>
            <a:ahLst/>
            <a:cxnLst/>
            <a:rect l="l" t="t" r="r" b="b"/>
            <a:pathLst>
              <a:path w="18478495" h="9175718">
                <a:moveTo>
                  <a:pt x="0" y="0"/>
                </a:moveTo>
                <a:lnTo>
                  <a:pt x="18478495" y="0"/>
                </a:lnTo>
                <a:lnTo>
                  <a:pt x="18478495" y="9175718"/>
                </a:lnTo>
                <a:lnTo>
                  <a:pt x="0" y="9175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94004" y="0"/>
            <a:ext cx="3896587" cy="1445338"/>
          </a:xfrm>
          <a:custGeom>
            <a:avLst/>
            <a:gdLst/>
            <a:ahLst/>
            <a:cxnLst/>
            <a:rect l="l" t="t" r="r" b="b"/>
            <a:pathLst>
              <a:path w="3896587" h="1445338">
                <a:moveTo>
                  <a:pt x="0" y="0"/>
                </a:moveTo>
                <a:lnTo>
                  <a:pt x="3896588" y="0"/>
                </a:lnTo>
                <a:lnTo>
                  <a:pt x="3896588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5255" y="9304706"/>
            <a:ext cx="18478495" cy="1077549"/>
          </a:xfrm>
          <a:custGeom>
            <a:avLst/>
            <a:gdLst/>
            <a:ahLst/>
            <a:cxnLst/>
            <a:rect l="l" t="t" r="r" b="b"/>
            <a:pathLst>
              <a:path w="18478495" h="1077549">
                <a:moveTo>
                  <a:pt x="0" y="0"/>
                </a:moveTo>
                <a:lnTo>
                  <a:pt x="18478495" y="0"/>
                </a:lnTo>
                <a:lnTo>
                  <a:pt x="18478495" y="1077549"/>
                </a:lnTo>
                <a:lnTo>
                  <a:pt x="0" y="10775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6666140" y="0"/>
            <a:ext cx="1621860" cy="1459625"/>
            <a:chOff x="0" y="0"/>
            <a:chExt cx="1081240" cy="973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1278" cy="973201"/>
            </a:xfrm>
            <a:custGeom>
              <a:avLst/>
              <a:gdLst/>
              <a:ahLst/>
              <a:cxnLst/>
              <a:rect l="l" t="t" r="r" b="b"/>
              <a:pathLst>
                <a:path w="1081278" h="973201">
                  <a:moveTo>
                    <a:pt x="0" y="0"/>
                  </a:moveTo>
                  <a:lnTo>
                    <a:pt x="0" y="968375"/>
                  </a:lnTo>
                  <a:cubicBezTo>
                    <a:pt x="0" y="971042"/>
                    <a:pt x="2159" y="973201"/>
                    <a:pt x="4826" y="973201"/>
                  </a:cubicBezTo>
                  <a:lnTo>
                    <a:pt x="1081278" y="973201"/>
                  </a:lnTo>
                  <a:lnTo>
                    <a:pt x="1081278" y="963676"/>
                  </a:lnTo>
                  <a:lnTo>
                    <a:pt x="9525" y="96367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4B081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0" y="0"/>
            <a:ext cx="1480699" cy="1452453"/>
          </a:xfrm>
          <a:custGeom>
            <a:avLst/>
            <a:gdLst/>
            <a:ahLst/>
            <a:cxnLst/>
            <a:rect l="l" t="t" r="r" b="b"/>
            <a:pathLst>
              <a:path w="1480699" h="1452453">
                <a:moveTo>
                  <a:pt x="0" y="0"/>
                </a:moveTo>
                <a:lnTo>
                  <a:pt x="1480699" y="0"/>
                </a:lnTo>
                <a:lnTo>
                  <a:pt x="1480699" y="1452453"/>
                </a:lnTo>
                <a:lnTo>
                  <a:pt x="0" y="1452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680428" y="0"/>
            <a:ext cx="1607572" cy="1445338"/>
          </a:xfrm>
          <a:custGeom>
            <a:avLst/>
            <a:gdLst/>
            <a:ahLst/>
            <a:cxnLst/>
            <a:rect l="l" t="t" r="r" b="b"/>
            <a:pathLst>
              <a:path w="1607572" h="1445338">
                <a:moveTo>
                  <a:pt x="0" y="0"/>
                </a:moveTo>
                <a:lnTo>
                  <a:pt x="1607572" y="0"/>
                </a:lnTo>
                <a:lnTo>
                  <a:pt x="1607572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26936" b="-1540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894004" y="0"/>
            <a:ext cx="3896587" cy="1445338"/>
          </a:xfrm>
          <a:custGeom>
            <a:avLst/>
            <a:gdLst/>
            <a:ahLst/>
            <a:cxnLst/>
            <a:rect l="l" t="t" r="r" b="b"/>
            <a:pathLst>
              <a:path w="3896587" h="1445338">
                <a:moveTo>
                  <a:pt x="0" y="0"/>
                </a:moveTo>
                <a:lnTo>
                  <a:pt x="3896588" y="0"/>
                </a:lnTo>
                <a:lnTo>
                  <a:pt x="3896588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0"/>
            <a:ext cx="1480699" cy="1452453"/>
          </a:xfrm>
          <a:custGeom>
            <a:avLst/>
            <a:gdLst/>
            <a:ahLst/>
            <a:cxnLst/>
            <a:rect l="l" t="t" r="r" b="b"/>
            <a:pathLst>
              <a:path w="1480699" h="1452453">
                <a:moveTo>
                  <a:pt x="0" y="0"/>
                </a:moveTo>
                <a:lnTo>
                  <a:pt x="1480699" y="0"/>
                </a:lnTo>
                <a:lnTo>
                  <a:pt x="1480699" y="1452453"/>
                </a:lnTo>
                <a:lnTo>
                  <a:pt x="0" y="14524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945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565065" y="2328868"/>
            <a:ext cx="4637322" cy="1110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47665" y="9563538"/>
            <a:ext cx="157320" cy="439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61265" y="3799205"/>
            <a:ext cx="11369726" cy="426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71"/>
              </a:lnSpc>
            </a:pPr>
            <a:r>
              <a:rPr lang="en-US" sz="240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a) Toxicity Prevalence and Impact: Toxicity in online platforms has become a critical concern, affecting millions of users worldwide. It contributes to severe consequences.</a:t>
            </a:r>
          </a:p>
          <a:p>
            <a:pPr algn="just">
              <a:lnSpc>
                <a:spcPts val="3371"/>
              </a:lnSpc>
            </a:pPr>
            <a:endParaRPr lang="en-US" sz="2408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3371"/>
              </a:lnSpc>
            </a:pPr>
            <a:r>
              <a:rPr lang="en-US" sz="240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b) Machine Learning for Toxicity Detection:</a:t>
            </a:r>
            <a:r>
              <a:rPr lang="en-US" sz="2408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240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Advanced ML techniques, including </a:t>
            </a:r>
            <a:r>
              <a:rPr lang="en-US" sz="2408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Logistic Regression, Naive Bayes, Adaboost, Gradient Boosting and Deep Learning Models like LSTMs and BI-LSTM</a:t>
            </a:r>
            <a:r>
              <a:rPr lang="en-US" sz="240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hold immense promise for detecting and mitigating toxic behavior. </a:t>
            </a:r>
          </a:p>
          <a:p>
            <a:pPr algn="just">
              <a:lnSpc>
                <a:spcPts val="3371"/>
              </a:lnSpc>
            </a:pPr>
            <a:endParaRPr lang="en-US" sz="2408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3371"/>
              </a:lnSpc>
              <a:spcBef>
                <a:spcPct val="0"/>
              </a:spcBef>
            </a:pPr>
            <a:endParaRPr lang="en-US" sz="2408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3797121" y="2241665"/>
            <a:ext cx="3462179" cy="3390333"/>
            <a:chOff x="-72390" y="7620"/>
            <a:chExt cx="6487160" cy="6352540"/>
          </a:xfrm>
        </p:grpSpPr>
        <p:sp>
          <p:nvSpPr>
            <p:cNvPr id="15" name="Freeform 15"/>
            <p:cNvSpPr/>
            <p:nvPr/>
          </p:nvSpPr>
          <p:spPr>
            <a:xfrm>
              <a:off x="-72390" y="7620"/>
              <a:ext cx="6487160" cy="6352540"/>
            </a:xfrm>
            <a:custGeom>
              <a:avLst/>
              <a:gdLst/>
              <a:ahLst/>
              <a:cxnLst/>
              <a:rect l="l" t="t" r="r" b="b"/>
              <a:pathLst>
                <a:path w="6487160" h="6352540">
                  <a:moveTo>
                    <a:pt x="6322060" y="3176270"/>
                  </a:moveTo>
                  <a:cubicBezTo>
                    <a:pt x="6322060" y="2844800"/>
                    <a:pt x="6487160" y="2493010"/>
                    <a:pt x="6385560" y="2194560"/>
                  </a:cubicBezTo>
                  <a:cubicBezTo>
                    <a:pt x="6281420" y="1884680"/>
                    <a:pt x="5928360" y="1694180"/>
                    <a:pt x="5734050" y="1436370"/>
                  </a:cubicBezTo>
                  <a:cubicBezTo>
                    <a:pt x="5537200" y="1176020"/>
                    <a:pt x="5455920" y="796290"/>
                    <a:pt x="5185410" y="607060"/>
                  </a:cubicBezTo>
                  <a:cubicBezTo>
                    <a:pt x="4917440" y="420370"/>
                    <a:pt x="4517390" y="462280"/>
                    <a:pt x="4196080" y="360680"/>
                  </a:cubicBezTo>
                  <a:cubicBezTo>
                    <a:pt x="3884930" y="264160"/>
                    <a:pt x="3589020" y="0"/>
                    <a:pt x="3244850" y="0"/>
                  </a:cubicBezTo>
                  <a:cubicBezTo>
                    <a:pt x="2900680" y="0"/>
                    <a:pt x="2603500" y="262890"/>
                    <a:pt x="2293620" y="360680"/>
                  </a:cubicBezTo>
                  <a:cubicBezTo>
                    <a:pt x="1972310" y="461010"/>
                    <a:pt x="1570990" y="419100"/>
                    <a:pt x="1303020" y="607060"/>
                  </a:cubicBezTo>
                  <a:cubicBezTo>
                    <a:pt x="1032510" y="796290"/>
                    <a:pt x="951230" y="1176020"/>
                    <a:pt x="754380" y="1436370"/>
                  </a:cubicBezTo>
                  <a:cubicBezTo>
                    <a:pt x="558800" y="1694180"/>
                    <a:pt x="207010" y="1884680"/>
                    <a:pt x="101600" y="2194560"/>
                  </a:cubicBezTo>
                  <a:cubicBezTo>
                    <a:pt x="1270" y="2493010"/>
                    <a:pt x="165100" y="2844800"/>
                    <a:pt x="165100" y="3176270"/>
                  </a:cubicBezTo>
                  <a:cubicBezTo>
                    <a:pt x="165100" y="3507740"/>
                    <a:pt x="0" y="3859530"/>
                    <a:pt x="101600" y="4157980"/>
                  </a:cubicBezTo>
                  <a:cubicBezTo>
                    <a:pt x="205740" y="4467860"/>
                    <a:pt x="558800" y="4658360"/>
                    <a:pt x="753110" y="4916170"/>
                  </a:cubicBezTo>
                  <a:cubicBezTo>
                    <a:pt x="949960" y="5176520"/>
                    <a:pt x="1031240" y="5556250"/>
                    <a:pt x="1301750" y="5745480"/>
                  </a:cubicBezTo>
                  <a:cubicBezTo>
                    <a:pt x="1569720" y="5933440"/>
                    <a:pt x="1969770" y="5891530"/>
                    <a:pt x="2292350" y="5991860"/>
                  </a:cubicBezTo>
                  <a:cubicBezTo>
                    <a:pt x="2603500" y="6088380"/>
                    <a:pt x="2899410" y="6352540"/>
                    <a:pt x="3243580" y="6352540"/>
                  </a:cubicBezTo>
                  <a:cubicBezTo>
                    <a:pt x="3587750" y="6352540"/>
                    <a:pt x="3884930" y="6089650"/>
                    <a:pt x="4194810" y="5991860"/>
                  </a:cubicBezTo>
                  <a:cubicBezTo>
                    <a:pt x="4516120" y="5891530"/>
                    <a:pt x="4917440" y="5933440"/>
                    <a:pt x="5185410" y="5745480"/>
                  </a:cubicBezTo>
                  <a:cubicBezTo>
                    <a:pt x="5455920" y="5556250"/>
                    <a:pt x="5537200" y="5176520"/>
                    <a:pt x="5734050" y="4916170"/>
                  </a:cubicBezTo>
                  <a:cubicBezTo>
                    <a:pt x="5929630" y="4658360"/>
                    <a:pt x="6281420" y="4467860"/>
                    <a:pt x="6385560" y="4157980"/>
                  </a:cubicBezTo>
                  <a:cubicBezTo>
                    <a:pt x="6487160" y="3858260"/>
                    <a:pt x="6322060" y="3506470"/>
                    <a:pt x="6322060" y="3176270"/>
                  </a:cubicBezTo>
                  <a:close/>
                </a:path>
              </a:pathLst>
            </a:custGeom>
            <a:solidFill>
              <a:srgbClr val="F4B081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4816401" y="3439131"/>
            <a:ext cx="2964400" cy="5865575"/>
            <a:chOff x="0" y="0"/>
            <a:chExt cx="2620010" cy="5184140"/>
          </a:xfrm>
        </p:grpSpPr>
        <p:sp>
          <p:nvSpPr>
            <p:cNvPr id="17" name="Freeform 1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3"/>
              <a:stretch>
                <a:fillRect l="-112628" r="-112628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740350" y="9579728"/>
            <a:ext cx="1641830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13/12/2024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255" y="-95255"/>
            <a:ext cx="18478495" cy="9175718"/>
          </a:xfrm>
          <a:custGeom>
            <a:avLst/>
            <a:gdLst/>
            <a:ahLst/>
            <a:cxnLst/>
            <a:rect l="l" t="t" r="r" b="b"/>
            <a:pathLst>
              <a:path w="18478495" h="9175718">
                <a:moveTo>
                  <a:pt x="0" y="0"/>
                </a:moveTo>
                <a:lnTo>
                  <a:pt x="18478495" y="0"/>
                </a:lnTo>
                <a:lnTo>
                  <a:pt x="18478495" y="9175718"/>
                </a:lnTo>
                <a:lnTo>
                  <a:pt x="0" y="9175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94004" y="0"/>
            <a:ext cx="3896587" cy="1445338"/>
          </a:xfrm>
          <a:custGeom>
            <a:avLst/>
            <a:gdLst/>
            <a:ahLst/>
            <a:cxnLst/>
            <a:rect l="l" t="t" r="r" b="b"/>
            <a:pathLst>
              <a:path w="3896587" h="1445338">
                <a:moveTo>
                  <a:pt x="0" y="0"/>
                </a:moveTo>
                <a:lnTo>
                  <a:pt x="3896588" y="0"/>
                </a:lnTo>
                <a:lnTo>
                  <a:pt x="3896588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5255" y="9304706"/>
            <a:ext cx="18478495" cy="1077549"/>
          </a:xfrm>
          <a:custGeom>
            <a:avLst/>
            <a:gdLst/>
            <a:ahLst/>
            <a:cxnLst/>
            <a:rect l="l" t="t" r="r" b="b"/>
            <a:pathLst>
              <a:path w="18478495" h="1077549">
                <a:moveTo>
                  <a:pt x="0" y="0"/>
                </a:moveTo>
                <a:lnTo>
                  <a:pt x="18478495" y="0"/>
                </a:lnTo>
                <a:lnTo>
                  <a:pt x="18478495" y="1077549"/>
                </a:lnTo>
                <a:lnTo>
                  <a:pt x="0" y="10775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6666140" y="0"/>
            <a:ext cx="1621860" cy="1459625"/>
            <a:chOff x="0" y="0"/>
            <a:chExt cx="1081240" cy="973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1278" cy="973201"/>
            </a:xfrm>
            <a:custGeom>
              <a:avLst/>
              <a:gdLst/>
              <a:ahLst/>
              <a:cxnLst/>
              <a:rect l="l" t="t" r="r" b="b"/>
              <a:pathLst>
                <a:path w="1081278" h="973201">
                  <a:moveTo>
                    <a:pt x="0" y="0"/>
                  </a:moveTo>
                  <a:lnTo>
                    <a:pt x="0" y="968375"/>
                  </a:lnTo>
                  <a:cubicBezTo>
                    <a:pt x="0" y="971042"/>
                    <a:pt x="2159" y="973201"/>
                    <a:pt x="4826" y="973201"/>
                  </a:cubicBezTo>
                  <a:lnTo>
                    <a:pt x="1081278" y="973201"/>
                  </a:lnTo>
                  <a:lnTo>
                    <a:pt x="1081278" y="963676"/>
                  </a:lnTo>
                  <a:lnTo>
                    <a:pt x="9525" y="96367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4B081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0" y="0"/>
            <a:ext cx="1480699" cy="1452453"/>
          </a:xfrm>
          <a:custGeom>
            <a:avLst/>
            <a:gdLst/>
            <a:ahLst/>
            <a:cxnLst/>
            <a:rect l="l" t="t" r="r" b="b"/>
            <a:pathLst>
              <a:path w="1480699" h="1452453">
                <a:moveTo>
                  <a:pt x="0" y="0"/>
                </a:moveTo>
                <a:lnTo>
                  <a:pt x="1480699" y="0"/>
                </a:lnTo>
                <a:lnTo>
                  <a:pt x="1480699" y="1452453"/>
                </a:lnTo>
                <a:lnTo>
                  <a:pt x="0" y="1452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680428" y="0"/>
            <a:ext cx="1607572" cy="1445338"/>
          </a:xfrm>
          <a:custGeom>
            <a:avLst/>
            <a:gdLst/>
            <a:ahLst/>
            <a:cxnLst/>
            <a:rect l="l" t="t" r="r" b="b"/>
            <a:pathLst>
              <a:path w="1607572" h="1445338">
                <a:moveTo>
                  <a:pt x="0" y="0"/>
                </a:moveTo>
                <a:lnTo>
                  <a:pt x="1607572" y="0"/>
                </a:lnTo>
                <a:lnTo>
                  <a:pt x="1607572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26936" b="-1540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002603" y="0"/>
            <a:ext cx="3896587" cy="1445338"/>
          </a:xfrm>
          <a:custGeom>
            <a:avLst/>
            <a:gdLst/>
            <a:ahLst/>
            <a:cxnLst/>
            <a:rect l="l" t="t" r="r" b="b"/>
            <a:pathLst>
              <a:path w="3896587" h="1445338">
                <a:moveTo>
                  <a:pt x="0" y="0"/>
                </a:moveTo>
                <a:lnTo>
                  <a:pt x="3896587" y="0"/>
                </a:lnTo>
                <a:lnTo>
                  <a:pt x="3896587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0"/>
            <a:ext cx="1480699" cy="1452453"/>
          </a:xfrm>
          <a:custGeom>
            <a:avLst/>
            <a:gdLst/>
            <a:ahLst/>
            <a:cxnLst/>
            <a:rect l="l" t="t" r="r" b="b"/>
            <a:pathLst>
              <a:path w="1480699" h="1452453">
                <a:moveTo>
                  <a:pt x="0" y="0"/>
                </a:moveTo>
                <a:lnTo>
                  <a:pt x="1480699" y="0"/>
                </a:lnTo>
                <a:lnTo>
                  <a:pt x="1480699" y="1452453"/>
                </a:lnTo>
                <a:lnTo>
                  <a:pt x="0" y="14524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945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85887" y="1938704"/>
            <a:ext cx="4495405" cy="1110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Background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47665" y="9563538"/>
            <a:ext cx="157320" cy="43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7875" y="3894289"/>
            <a:ext cx="7799728" cy="380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rise of online platforms has revolutionized communication, enabling global connectivity and the sharing of ideas. 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However, this digital transformation has also led to the proliferation of toxic content, including hate speech, cyberbullying, and offensive remarks. 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Toxicity on the internet has become a significant concern, as it hampers healthy discussions, harms individuals, and can drive users away from platforms altogether. 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need for effective automated detection and moderation systems to identify and mitigate toxic content has never been more critical in maintaining a safe and respectful online environment.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899190" y="-102870"/>
            <a:ext cx="3497580" cy="5246370"/>
            <a:chOff x="0" y="0"/>
            <a:chExt cx="6350000" cy="9525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13"/>
              <a:stretch>
                <a:fillRect l="-62570" r="-62570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3761720" y="2520315"/>
            <a:ext cx="3497580" cy="5246370"/>
            <a:chOff x="0" y="0"/>
            <a:chExt cx="6350000" cy="9525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14"/>
              <a:stretch>
                <a:fillRect l="-62570" r="-62570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899190" y="5455212"/>
            <a:ext cx="3497580" cy="5246370"/>
            <a:chOff x="0" y="0"/>
            <a:chExt cx="6350000" cy="9525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15"/>
              <a:stretch>
                <a:fillRect l="-62359" r="-62359"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3761720" y="8157089"/>
            <a:ext cx="3497580" cy="5246370"/>
            <a:chOff x="0" y="0"/>
            <a:chExt cx="6350000" cy="9525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16"/>
              <a:stretch>
                <a:fillRect l="-62570" r="-62570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8902027" y="4146337"/>
            <a:ext cx="1994326" cy="199432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4B081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6262137" y="6960948"/>
            <a:ext cx="1994326" cy="199432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4B081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887875" y="9751088"/>
            <a:ext cx="1641830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13/12/2024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621250" y="9581067"/>
            <a:ext cx="157320" cy="439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255" y="-95255"/>
            <a:ext cx="18478495" cy="9175718"/>
          </a:xfrm>
          <a:custGeom>
            <a:avLst/>
            <a:gdLst/>
            <a:ahLst/>
            <a:cxnLst/>
            <a:rect l="l" t="t" r="r" b="b"/>
            <a:pathLst>
              <a:path w="18478495" h="9175718">
                <a:moveTo>
                  <a:pt x="0" y="0"/>
                </a:moveTo>
                <a:lnTo>
                  <a:pt x="18478495" y="0"/>
                </a:lnTo>
                <a:lnTo>
                  <a:pt x="18478495" y="9175718"/>
                </a:lnTo>
                <a:lnTo>
                  <a:pt x="0" y="9175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94004" y="0"/>
            <a:ext cx="3896587" cy="1445338"/>
          </a:xfrm>
          <a:custGeom>
            <a:avLst/>
            <a:gdLst/>
            <a:ahLst/>
            <a:cxnLst/>
            <a:rect l="l" t="t" r="r" b="b"/>
            <a:pathLst>
              <a:path w="3896587" h="1445338">
                <a:moveTo>
                  <a:pt x="0" y="0"/>
                </a:moveTo>
                <a:lnTo>
                  <a:pt x="3896588" y="0"/>
                </a:lnTo>
                <a:lnTo>
                  <a:pt x="3896588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5255" y="9304706"/>
            <a:ext cx="18478495" cy="1077549"/>
          </a:xfrm>
          <a:custGeom>
            <a:avLst/>
            <a:gdLst/>
            <a:ahLst/>
            <a:cxnLst/>
            <a:rect l="l" t="t" r="r" b="b"/>
            <a:pathLst>
              <a:path w="18478495" h="1077549">
                <a:moveTo>
                  <a:pt x="0" y="0"/>
                </a:moveTo>
                <a:lnTo>
                  <a:pt x="18478495" y="0"/>
                </a:lnTo>
                <a:lnTo>
                  <a:pt x="18478495" y="1077549"/>
                </a:lnTo>
                <a:lnTo>
                  <a:pt x="0" y="10775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6666140" y="0"/>
            <a:ext cx="1621860" cy="1459625"/>
            <a:chOff x="0" y="0"/>
            <a:chExt cx="1081240" cy="973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1278" cy="973201"/>
            </a:xfrm>
            <a:custGeom>
              <a:avLst/>
              <a:gdLst/>
              <a:ahLst/>
              <a:cxnLst/>
              <a:rect l="l" t="t" r="r" b="b"/>
              <a:pathLst>
                <a:path w="1081278" h="973201">
                  <a:moveTo>
                    <a:pt x="0" y="0"/>
                  </a:moveTo>
                  <a:lnTo>
                    <a:pt x="0" y="968375"/>
                  </a:lnTo>
                  <a:cubicBezTo>
                    <a:pt x="0" y="971042"/>
                    <a:pt x="2159" y="973201"/>
                    <a:pt x="4826" y="973201"/>
                  </a:cubicBezTo>
                  <a:lnTo>
                    <a:pt x="1081278" y="973201"/>
                  </a:lnTo>
                  <a:lnTo>
                    <a:pt x="1081278" y="963676"/>
                  </a:lnTo>
                  <a:lnTo>
                    <a:pt x="9525" y="96367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4B081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0" y="0"/>
            <a:ext cx="1480699" cy="1452453"/>
          </a:xfrm>
          <a:custGeom>
            <a:avLst/>
            <a:gdLst/>
            <a:ahLst/>
            <a:cxnLst/>
            <a:rect l="l" t="t" r="r" b="b"/>
            <a:pathLst>
              <a:path w="1480699" h="1452453">
                <a:moveTo>
                  <a:pt x="0" y="0"/>
                </a:moveTo>
                <a:lnTo>
                  <a:pt x="1480699" y="0"/>
                </a:lnTo>
                <a:lnTo>
                  <a:pt x="1480699" y="1452453"/>
                </a:lnTo>
                <a:lnTo>
                  <a:pt x="0" y="1452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680428" y="0"/>
            <a:ext cx="1607572" cy="1445338"/>
          </a:xfrm>
          <a:custGeom>
            <a:avLst/>
            <a:gdLst/>
            <a:ahLst/>
            <a:cxnLst/>
            <a:rect l="l" t="t" r="r" b="b"/>
            <a:pathLst>
              <a:path w="1607572" h="1445338">
                <a:moveTo>
                  <a:pt x="0" y="0"/>
                </a:moveTo>
                <a:lnTo>
                  <a:pt x="1607572" y="0"/>
                </a:lnTo>
                <a:lnTo>
                  <a:pt x="1607572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26936" b="-1540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894004" y="0"/>
            <a:ext cx="3896587" cy="1445338"/>
          </a:xfrm>
          <a:custGeom>
            <a:avLst/>
            <a:gdLst/>
            <a:ahLst/>
            <a:cxnLst/>
            <a:rect l="l" t="t" r="r" b="b"/>
            <a:pathLst>
              <a:path w="3896587" h="1445338">
                <a:moveTo>
                  <a:pt x="0" y="0"/>
                </a:moveTo>
                <a:lnTo>
                  <a:pt x="3896588" y="0"/>
                </a:lnTo>
                <a:lnTo>
                  <a:pt x="3896588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0"/>
            <a:ext cx="1480699" cy="1452453"/>
          </a:xfrm>
          <a:custGeom>
            <a:avLst/>
            <a:gdLst/>
            <a:ahLst/>
            <a:cxnLst/>
            <a:rect l="l" t="t" r="r" b="b"/>
            <a:pathLst>
              <a:path w="1480699" h="1452453">
                <a:moveTo>
                  <a:pt x="0" y="0"/>
                </a:moveTo>
                <a:lnTo>
                  <a:pt x="1480699" y="0"/>
                </a:lnTo>
                <a:lnTo>
                  <a:pt x="1480699" y="1452453"/>
                </a:lnTo>
                <a:lnTo>
                  <a:pt x="0" y="14524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945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99998" y="2046175"/>
            <a:ext cx="6555005" cy="1110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39"/>
              </a:lnSpc>
            </a:pPr>
            <a:r>
              <a:rPr lang="en-US" sz="65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Literature Survey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47665" y="9563538"/>
            <a:ext cx="157320" cy="439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0350" y="9709113"/>
            <a:ext cx="1641830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13/12/2024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1395" y="3776069"/>
            <a:ext cx="8023693" cy="1064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  <a:spcBef>
                <a:spcPct val="0"/>
              </a:spcBef>
            </a:pPr>
            <a:r>
              <a:rPr lang="en-US" sz="1971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Early Approaches to Toxicity Detection</a:t>
            </a:r>
          </a:p>
          <a:p>
            <a:pPr algn="l">
              <a:lnSpc>
                <a:spcPts val="2760"/>
              </a:lnSpc>
              <a:spcBef>
                <a:spcPct val="0"/>
              </a:spcBef>
            </a:pPr>
            <a:r>
              <a:rPr lang="en-US" sz="197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Initial studies focused on manual classification of toxic content in online platforms which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1395" y="5469061"/>
            <a:ext cx="7452213" cy="1000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1"/>
              </a:lnSpc>
              <a:spcBef>
                <a:spcPct val="0"/>
              </a:spcBef>
            </a:pPr>
            <a:r>
              <a:rPr lang="en-US" sz="1858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Machine Learning for Text Classification</a:t>
            </a:r>
          </a:p>
          <a:p>
            <a:pPr algn="l">
              <a:lnSpc>
                <a:spcPts val="2601"/>
              </a:lnSpc>
              <a:spcBef>
                <a:spcPct val="0"/>
              </a:spcBef>
            </a:pPr>
            <a:r>
              <a:rPr lang="en-US" sz="185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Techniques like Naive Bayes, SVM, and Decision Trees were applied to classify toxic vs non-toxic content..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1395" y="7126838"/>
            <a:ext cx="7185239" cy="1499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7"/>
              </a:lnSpc>
              <a:spcBef>
                <a:spcPct val="0"/>
              </a:spcBef>
            </a:pPr>
            <a:r>
              <a:rPr lang="en-US" sz="1712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Word Embeddings for Improved Accuracy</a:t>
            </a:r>
          </a:p>
          <a:p>
            <a:pPr algn="l">
              <a:lnSpc>
                <a:spcPts val="2397"/>
              </a:lnSpc>
              <a:spcBef>
                <a:spcPct val="0"/>
              </a:spcBef>
            </a:pPr>
            <a:r>
              <a:rPr lang="en-US" sz="171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Embeddings like Word2Vec and GloVe provided richer representations of words, enhancing model performance.</a:t>
            </a:r>
          </a:p>
          <a:p>
            <a:pPr algn="l">
              <a:lnSpc>
                <a:spcPts val="2397"/>
              </a:lnSpc>
              <a:spcBef>
                <a:spcPct val="0"/>
              </a:spcBef>
            </a:pPr>
            <a:r>
              <a:rPr lang="en-US" sz="171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Combined with deep learning, these embeddings helped capture context more effectively.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1379" y="3416995"/>
            <a:ext cx="7812672" cy="1287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8"/>
              </a:lnSpc>
              <a:spcBef>
                <a:spcPct val="0"/>
              </a:spcBef>
            </a:pPr>
            <a:r>
              <a:rPr lang="en-US" sz="182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Deep Learning Models (LSTM, BiLSTM)</a:t>
            </a:r>
          </a:p>
          <a:p>
            <a:pPr algn="l">
              <a:lnSpc>
                <a:spcPts val="2548"/>
              </a:lnSpc>
              <a:spcBef>
                <a:spcPct val="0"/>
              </a:spcBef>
            </a:pPr>
            <a:r>
              <a:rPr lang="en-US" sz="18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LSTM and BiLSTM models successfully handled sequential data, improving toxicity classification.</a:t>
            </a:r>
          </a:p>
          <a:p>
            <a:pPr algn="l">
              <a:lnSpc>
                <a:spcPts val="2548"/>
              </a:lnSpc>
              <a:spcBef>
                <a:spcPct val="0"/>
              </a:spcBef>
            </a:pPr>
            <a:r>
              <a:rPr lang="en-US" sz="18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BiLSTM, in particular, captured bidirectional dependencies in text</a:t>
            </a:r>
            <a:r>
              <a:rPr lang="en-US" sz="182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60039" y="5243121"/>
            <a:ext cx="6466286" cy="1500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9"/>
              </a:lnSpc>
              <a:spcBef>
                <a:spcPct val="0"/>
              </a:spcBef>
            </a:pPr>
            <a:r>
              <a:rPr lang="en-US" sz="1692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Ensemble Methods (AdaBoost, Gradient Boosting)</a:t>
            </a:r>
          </a:p>
          <a:p>
            <a:pPr algn="l">
              <a:lnSpc>
                <a:spcPts val="2369"/>
              </a:lnSpc>
              <a:spcBef>
                <a:spcPct val="0"/>
              </a:spcBef>
            </a:pPr>
            <a:r>
              <a:rPr lang="en-US" sz="169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Ensemble methods showed promise by combining multiple classifiers for better results.</a:t>
            </a:r>
          </a:p>
          <a:p>
            <a:pPr algn="l">
              <a:lnSpc>
                <a:spcPts val="2369"/>
              </a:lnSpc>
              <a:spcBef>
                <a:spcPct val="0"/>
              </a:spcBef>
            </a:pPr>
            <a:r>
              <a:rPr lang="en-US" sz="169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AdaBoost and Gradient Boosting outperformed individual models in some cases.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360039" y="7240650"/>
            <a:ext cx="7124175" cy="1499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7"/>
              </a:lnSpc>
              <a:spcBef>
                <a:spcPct val="0"/>
              </a:spcBef>
            </a:pPr>
            <a:r>
              <a:rPr lang="en-US" sz="1698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Recent Advancements and Future Directions</a:t>
            </a:r>
          </a:p>
          <a:p>
            <a:pPr algn="l">
              <a:lnSpc>
                <a:spcPts val="2377"/>
              </a:lnSpc>
              <a:spcBef>
                <a:spcPct val="0"/>
              </a:spcBef>
            </a:pPr>
            <a:r>
              <a:rPr lang="en-US" sz="169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Attention mechanisms integrated with LSTM models showed potential for better toxicity detection.</a:t>
            </a:r>
          </a:p>
          <a:p>
            <a:pPr algn="l">
              <a:lnSpc>
                <a:spcPts val="2377"/>
              </a:lnSpc>
              <a:spcBef>
                <a:spcPct val="0"/>
              </a:spcBef>
            </a:pPr>
            <a:r>
              <a:rPr lang="en-US" sz="169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Transfer learning approaches like BERT and GPT are being explored for high accuracy and scalability.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255" y="-95255"/>
            <a:ext cx="18478495" cy="9175718"/>
          </a:xfrm>
          <a:custGeom>
            <a:avLst/>
            <a:gdLst/>
            <a:ahLst/>
            <a:cxnLst/>
            <a:rect l="l" t="t" r="r" b="b"/>
            <a:pathLst>
              <a:path w="18478495" h="9175718">
                <a:moveTo>
                  <a:pt x="0" y="0"/>
                </a:moveTo>
                <a:lnTo>
                  <a:pt x="18478495" y="0"/>
                </a:lnTo>
                <a:lnTo>
                  <a:pt x="18478495" y="9175718"/>
                </a:lnTo>
                <a:lnTo>
                  <a:pt x="0" y="9175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94004" y="0"/>
            <a:ext cx="3896587" cy="1445338"/>
          </a:xfrm>
          <a:custGeom>
            <a:avLst/>
            <a:gdLst/>
            <a:ahLst/>
            <a:cxnLst/>
            <a:rect l="l" t="t" r="r" b="b"/>
            <a:pathLst>
              <a:path w="3896587" h="1445338">
                <a:moveTo>
                  <a:pt x="0" y="0"/>
                </a:moveTo>
                <a:lnTo>
                  <a:pt x="3896588" y="0"/>
                </a:lnTo>
                <a:lnTo>
                  <a:pt x="3896588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5255" y="9304706"/>
            <a:ext cx="18478495" cy="1077549"/>
          </a:xfrm>
          <a:custGeom>
            <a:avLst/>
            <a:gdLst/>
            <a:ahLst/>
            <a:cxnLst/>
            <a:rect l="l" t="t" r="r" b="b"/>
            <a:pathLst>
              <a:path w="18478495" h="1077549">
                <a:moveTo>
                  <a:pt x="0" y="0"/>
                </a:moveTo>
                <a:lnTo>
                  <a:pt x="18478495" y="0"/>
                </a:lnTo>
                <a:lnTo>
                  <a:pt x="18478495" y="1077549"/>
                </a:lnTo>
                <a:lnTo>
                  <a:pt x="0" y="10775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6666140" y="0"/>
            <a:ext cx="1621860" cy="1459625"/>
            <a:chOff x="0" y="0"/>
            <a:chExt cx="1081240" cy="973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1278" cy="973201"/>
            </a:xfrm>
            <a:custGeom>
              <a:avLst/>
              <a:gdLst/>
              <a:ahLst/>
              <a:cxnLst/>
              <a:rect l="l" t="t" r="r" b="b"/>
              <a:pathLst>
                <a:path w="1081278" h="973201">
                  <a:moveTo>
                    <a:pt x="0" y="0"/>
                  </a:moveTo>
                  <a:lnTo>
                    <a:pt x="0" y="968375"/>
                  </a:lnTo>
                  <a:cubicBezTo>
                    <a:pt x="0" y="971042"/>
                    <a:pt x="2159" y="973201"/>
                    <a:pt x="4826" y="973201"/>
                  </a:cubicBezTo>
                  <a:lnTo>
                    <a:pt x="1081278" y="973201"/>
                  </a:lnTo>
                  <a:lnTo>
                    <a:pt x="1081278" y="963676"/>
                  </a:lnTo>
                  <a:lnTo>
                    <a:pt x="9525" y="96367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4B081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0" y="0"/>
            <a:ext cx="1480699" cy="1452453"/>
          </a:xfrm>
          <a:custGeom>
            <a:avLst/>
            <a:gdLst/>
            <a:ahLst/>
            <a:cxnLst/>
            <a:rect l="l" t="t" r="r" b="b"/>
            <a:pathLst>
              <a:path w="1480699" h="1452453">
                <a:moveTo>
                  <a:pt x="0" y="0"/>
                </a:moveTo>
                <a:lnTo>
                  <a:pt x="1480699" y="0"/>
                </a:lnTo>
                <a:lnTo>
                  <a:pt x="1480699" y="1452453"/>
                </a:lnTo>
                <a:lnTo>
                  <a:pt x="0" y="1452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680428" y="0"/>
            <a:ext cx="1607572" cy="1445338"/>
          </a:xfrm>
          <a:custGeom>
            <a:avLst/>
            <a:gdLst/>
            <a:ahLst/>
            <a:cxnLst/>
            <a:rect l="l" t="t" r="r" b="b"/>
            <a:pathLst>
              <a:path w="1607572" h="1445338">
                <a:moveTo>
                  <a:pt x="0" y="0"/>
                </a:moveTo>
                <a:lnTo>
                  <a:pt x="1607572" y="0"/>
                </a:lnTo>
                <a:lnTo>
                  <a:pt x="1607572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26936" b="-1540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894004" y="0"/>
            <a:ext cx="3896587" cy="1445338"/>
          </a:xfrm>
          <a:custGeom>
            <a:avLst/>
            <a:gdLst/>
            <a:ahLst/>
            <a:cxnLst/>
            <a:rect l="l" t="t" r="r" b="b"/>
            <a:pathLst>
              <a:path w="3896587" h="1445338">
                <a:moveTo>
                  <a:pt x="0" y="0"/>
                </a:moveTo>
                <a:lnTo>
                  <a:pt x="3896588" y="0"/>
                </a:lnTo>
                <a:lnTo>
                  <a:pt x="3896588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0"/>
            <a:ext cx="1480699" cy="1452453"/>
          </a:xfrm>
          <a:custGeom>
            <a:avLst/>
            <a:gdLst/>
            <a:ahLst/>
            <a:cxnLst/>
            <a:rect l="l" t="t" r="r" b="b"/>
            <a:pathLst>
              <a:path w="1480699" h="1452453">
                <a:moveTo>
                  <a:pt x="0" y="0"/>
                </a:moveTo>
                <a:lnTo>
                  <a:pt x="1480699" y="0"/>
                </a:lnTo>
                <a:lnTo>
                  <a:pt x="1480699" y="1452453"/>
                </a:lnTo>
                <a:lnTo>
                  <a:pt x="0" y="14524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945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6747665" y="9563538"/>
            <a:ext cx="157320" cy="43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69280" y="1971452"/>
            <a:ext cx="4399394" cy="61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4"/>
              </a:lnSpc>
              <a:spcBef>
                <a:spcPct val="0"/>
              </a:spcBef>
            </a:pPr>
            <a:r>
              <a:rPr lang="en-US" sz="3596">
                <a:solidFill>
                  <a:srgbClr val="000000"/>
                </a:solidFill>
                <a:latin typeface="TAN Jambore"/>
                <a:ea typeface="TAN Jambore"/>
                <a:cs typeface="TAN Jambore"/>
                <a:sym typeface="TAN Jambore"/>
              </a:rPr>
              <a:t>TOXIC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14279" y="2416123"/>
            <a:ext cx="3094078" cy="78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0"/>
              </a:lnSpc>
              <a:spcBef>
                <a:spcPct val="0"/>
              </a:spcBef>
            </a:pPr>
            <a:r>
              <a:rPr lang="en-US" sz="4650">
                <a:solidFill>
                  <a:srgbClr val="F4B081"/>
                </a:solidFill>
                <a:latin typeface="Brittany"/>
                <a:ea typeface="Brittany"/>
                <a:cs typeface="Brittany"/>
                <a:sym typeface="Brittany"/>
              </a:rPr>
              <a:t>Category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74559" y="3771838"/>
            <a:ext cx="5039017" cy="1631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94"/>
              </a:lnSpc>
            </a:pPr>
            <a:r>
              <a:rPr lang="en-US" sz="156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Toxicity refers to harmful or offensive behavior that can upset or harm others. It includes insults, bullying, hate speech, and any negative content that creates a hostile environment.</a:t>
            </a:r>
          </a:p>
          <a:p>
            <a:pPr algn="just">
              <a:lnSpc>
                <a:spcPts val="2194"/>
              </a:lnSpc>
            </a:pPr>
            <a:endParaRPr lang="en-US" sz="1567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2194"/>
              </a:lnSpc>
              <a:spcBef>
                <a:spcPct val="0"/>
              </a:spcBef>
            </a:pPr>
            <a:r>
              <a:rPr lang="en-US" sz="156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Example: "You're an idiot, no one likes you"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76129" y="1921298"/>
            <a:ext cx="3833289" cy="513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4"/>
              </a:lnSpc>
              <a:spcBef>
                <a:spcPct val="0"/>
              </a:spcBef>
            </a:pPr>
            <a:r>
              <a:rPr lang="en-US" sz="3067">
                <a:solidFill>
                  <a:srgbClr val="000000"/>
                </a:solidFill>
                <a:latin typeface="TAN Jambore"/>
                <a:ea typeface="TAN Jambore"/>
                <a:cs typeface="TAN Jambore"/>
                <a:sym typeface="TAN Jambore"/>
              </a:rPr>
              <a:t>OBSCENE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11433" y="2358456"/>
            <a:ext cx="2638986" cy="67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3"/>
              </a:lnSpc>
              <a:spcBef>
                <a:spcPct val="0"/>
              </a:spcBef>
            </a:pPr>
            <a:r>
              <a:rPr lang="en-US" sz="3966">
                <a:solidFill>
                  <a:srgbClr val="F4B081"/>
                </a:solidFill>
                <a:latin typeface="Brittany"/>
                <a:ea typeface="Brittany"/>
                <a:cs typeface="Brittany"/>
                <a:sym typeface="Brittany"/>
              </a:rPr>
              <a:t>Category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14279" y="5850467"/>
            <a:ext cx="3883986" cy="529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0"/>
              </a:lnSpc>
              <a:spcBef>
                <a:spcPct val="0"/>
              </a:spcBef>
            </a:pPr>
            <a:r>
              <a:rPr lang="en-US" sz="3107">
                <a:solidFill>
                  <a:srgbClr val="000000"/>
                </a:solidFill>
                <a:latin typeface="TAN Jambore"/>
                <a:ea typeface="TAN Jambore"/>
                <a:cs typeface="TAN Jambore"/>
                <a:sym typeface="TAN Jambore"/>
              </a:rPr>
              <a:t>INSULT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51372" y="6303309"/>
            <a:ext cx="2673887" cy="68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6"/>
              </a:lnSpc>
              <a:spcBef>
                <a:spcPct val="0"/>
              </a:spcBef>
            </a:pPr>
            <a:r>
              <a:rPr lang="en-US" sz="4018">
                <a:solidFill>
                  <a:srgbClr val="F4B081"/>
                </a:solidFill>
                <a:latin typeface="Brittany"/>
                <a:ea typeface="Brittany"/>
                <a:cs typeface="Brittany"/>
                <a:sym typeface="Brittany"/>
              </a:rPr>
              <a:t>Category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11433" y="5697889"/>
            <a:ext cx="3834957" cy="513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5"/>
              </a:lnSpc>
              <a:spcBef>
                <a:spcPct val="0"/>
              </a:spcBef>
            </a:pPr>
            <a:r>
              <a:rPr lang="en-US" sz="3068">
                <a:solidFill>
                  <a:srgbClr val="000000"/>
                </a:solidFill>
                <a:latin typeface="TAN Jambore"/>
                <a:ea typeface="TAN Jambore"/>
                <a:cs typeface="TAN Jambore"/>
                <a:sym typeface="TAN Jambore"/>
              </a:rPr>
              <a:t>NON TOXIC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346796" y="6135250"/>
            <a:ext cx="2640134" cy="67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5"/>
              </a:lnSpc>
              <a:spcBef>
                <a:spcPct val="0"/>
              </a:spcBef>
            </a:pPr>
            <a:r>
              <a:rPr lang="en-US" sz="3968">
                <a:solidFill>
                  <a:srgbClr val="F4B081"/>
                </a:solidFill>
                <a:latin typeface="Brittany"/>
                <a:ea typeface="Brittany"/>
                <a:cs typeface="Brittany"/>
                <a:sym typeface="Brittany"/>
              </a:rPr>
              <a:t>Category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35015" y="3531778"/>
            <a:ext cx="5713851" cy="1631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94"/>
              </a:lnSpc>
            </a:pPr>
            <a:r>
              <a:rPr lang="en-US" sz="156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Obscenity refers to offensive, vulgar, or indecent content, often involving explicit language, sexual references, or graphic material that is inappropriate for general audiences.</a:t>
            </a:r>
          </a:p>
          <a:p>
            <a:pPr algn="just">
              <a:lnSpc>
                <a:spcPts val="2194"/>
              </a:lnSpc>
            </a:pPr>
            <a:endParaRPr lang="en-US" sz="1567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2194"/>
              </a:lnSpc>
              <a:spcBef>
                <a:spcPct val="0"/>
              </a:spcBef>
            </a:pPr>
            <a:r>
              <a:rPr lang="en-US" sz="156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Example: "That’s a disgusting joke, keep it to yourself"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40453" y="7176901"/>
            <a:ext cx="5972989" cy="127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49"/>
              </a:lnSpc>
            </a:pPr>
            <a:r>
              <a:rPr lang="en-US" sz="146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Non-toxic refers to content that is respectful, kind, and free from harmful or offensive language. It promotes positive communication, supportive environment.</a:t>
            </a:r>
          </a:p>
          <a:p>
            <a:pPr algn="just">
              <a:lnSpc>
                <a:spcPts val="2049"/>
              </a:lnSpc>
            </a:pPr>
            <a:endParaRPr lang="en-US" sz="1463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Example: "Great job on your project! Keep up the good work!"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78157" y="7249946"/>
            <a:ext cx="5420317" cy="153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81"/>
              </a:lnSpc>
            </a:pPr>
            <a:r>
              <a:rPr lang="en-US" sz="148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An insult is a disrespectful or hurtful remark aimed at offending or belittling someone, often targeting their appearance, intelligence, or character.</a:t>
            </a:r>
          </a:p>
          <a:p>
            <a:pPr algn="just">
              <a:lnSpc>
                <a:spcPts val="2081"/>
              </a:lnSpc>
            </a:pPr>
            <a:endParaRPr lang="en-US" sz="1486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2081"/>
              </a:lnSpc>
              <a:spcBef>
                <a:spcPct val="0"/>
              </a:spcBef>
            </a:pPr>
            <a:r>
              <a:rPr lang="en-US" sz="148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Example: "You're so dumb, you'll never get anything right"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36327" y="9598688"/>
            <a:ext cx="1641830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13/12/2024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255" y="-95255"/>
            <a:ext cx="18478495" cy="9175718"/>
          </a:xfrm>
          <a:custGeom>
            <a:avLst/>
            <a:gdLst/>
            <a:ahLst/>
            <a:cxnLst/>
            <a:rect l="l" t="t" r="r" b="b"/>
            <a:pathLst>
              <a:path w="18478495" h="9175718">
                <a:moveTo>
                  <a:pt x="0" y="0"/>
                </a:moveTo>
                <a:lnTo>
                  <a:pt x="18478495" y="0"/>
                </a:lnTo>
                <a:lnTo>
                  <a:pt x="18478495" y="9175718"/>
                </a:lnTo>
                <a:lnTo>
                  <a:pt x="0" y="9175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94004" y="0"/>
            <a:ext cx="3896587" cy="1445338"/>
          </a:xfrm>
          <a:custGeom>
            <a:avLst/>
            <a:gdLst/>
            <a:ahLst/>
            <a:cxnLst/>
            <a:rect l="l" t="t" r="r" b="b"/>
            <a:pathLst>
              <a:path w="3896587" h="1445338">
                <a:moveTo>
                  <a:pt x="0" y="0"/>
                </a:moveTo>
                <a:lnTo>
                  <a:pt x="3896588" y="0"/>
                </a:lnTo>
                <a:lnTo>
                  <a:pt x="3896588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258300"/>
            <a:ext cx="18478495" cy="1077549"/>
          </a:xfrm>
          <a:custGeom>
            <a:avLst/>
            <a:gdLst/>
            <a:ahLst/>
            <a:cxnLst/>
            <a:rect l="l" t="t" r="r" b="b"/>
            <a:pathLst>
              <a:path w="18478495" h="1077549">
                <a:moveTo>
                  <a:pt x="0" y="0"/>
                </a:moveTo>
                <a:lnTo>
                  <a:pt x="18478495" y="0"/>
                </a:lnTo>
                <a:lnTo>
                  <a:pt x="18478495" y="1077549"/>
                </a:lnTo>
                <a:lnTo>
                  <a:pt x="0" y="10775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6666140" y="0"/>
            <a:ext cx="1621860" cy="1459625"/>
            <a:chOff x="0" y="0"/>
            <a:chExt cx="1081240" cy="973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1278" cy="973201"/>
            </a:xfrm>
            <a:custGeom>
              <a:avLst/>
              <a:gdLst/>
              <a:ahLst/>
              <a:cxnLst/>
              <a:rect l="l" t="t" r="r" b="b"/>
              <a:pathLst>
                <a:path w="1081278" h="973201">
                  <a:moveTo>
                    <a:pt x="0" y="0"/>
                  </a:moveTo>
                  <a:lnTo>
                    <a:pt x="0" y="968375"/>
                  </a:lnTo>
                  <a:cubicBezTo>
                    <a:pt x="0" y="971042"/>
                    <a:pt x="2159" y="973201"/>
                    <a:pt x="4826" y="973201"/>
                  </a:cubicBezTo>
                  <a:lnTo>
                    <a:pt x="1081278" y="973201"/>
                  </a:lnTo>
                  <a:lnTo>
                    <a:pt x="1081278" y="963676"/>
                  </a:lnTo>
                  <a:lnTo>
                    <a:pt x="9525" y="96367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4B081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0" y="0"/>
            <a:ext cx="1480699" cy="1452453"/>
          </a:xfrm>
          <a:custGeom>
            <a:avLst/>
            <a:gdLst/>
            <a:ahLst/>
            <a:cxnLst/>
            <a:rect l="l" t="t" r="r" b="b"/>
            <a:pathLst>
              <a:path w="1480699" h="1452453">
                <a:moveTo>
                  <a:pt x="0" y="0"/>
                </a:moveTo>
                <a:lnTo>
                  <a:pt x="1480699" y="0"/>
                </a:lnTo>
                <a:lnTo>
                  <a:pt x="1480699" y="1452453"/>
                </a:lnTo>
                <a:lnTo>
                  <a:pt x="0" y="1452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680428" y="0"/>
            <a:ext cx="1607572" cy="1445338"/>
          </a:xfrm>
          <a:custGeom>
            <a:avLst/>
            <a:gdLst/>
            <a:ahLst/>
            <a:cxnLst/>
            <a:rect l="l" t="t" r="r" b="b"/>
            <a:pathLst>
              <a:path w="1607572" h="1445338">
                <a:moveTo>
                  <a:pt x="0" y="0"/>
                </a:moveTo>
                <a:lnTo>
                  <a:pt x="1607572" y="0"/>
                </a:lnTo>
                <a:lnTo>
                  <a:pt x="1607572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26936" b="-1540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894004" y="0"/>
            <a:ext cx="3896587" cy="1445338"/>
          </a:xfrm>
          <a:custGeom>
            <a:avLst/>
            <a:gdLst/>
            <a:ahLst/>
            <a:cxnLst/>
            <a:rect l="l" t="t" r="r" b="b"/>
            <a:pathLst>
              <a:path w="3896587" h="1445338">
                <a:moveTo>
                  <a:pt x="0" y="0"/>
                </a:moveTo>
                <a:lnTo>
                  <a:pt x="3896588" y="0"/>
                </a:lnTo>
                <a:lnTo>
                  <a:pt x="3896588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0"/>
            <a:ext cx="1480699" cy="1452453"/>
          </a:xfrm>
          <a:custGeom>
            <a:avLst/>
            <a:gdLst/>
            <a:ahLst/>
            <a:cxnLst/>
            <a:rect l="l" t="t" r="r" b="b"/>
            <a:pathLst>
              <a:path w="1480699" h="1452453">
                <a:moveTo>
                  <a:pt x="0" y="0"/>
                </a:moveTo>
                <a:lnTo>
                  <a:pt x="1480699" y="0"/>
                </a:lnTo>
                <a:lnTo>
                  <a:pt x="1480699" y="1452453"/>
                </a:lnTo>
                <a:lnTo>
                  <a:pt x="0" y="14524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945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665247"/>
            <a:ext cx="4794642" cy="1110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Methodology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47665" y="9563538"/>
            <a:ext cx="157320" cy="439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9</a:t>
            </a:r>
          </a:p>
        </p:txBody>
      </p:sp>
      <p:sp>
        <p:nvSpPr>
          <p:cNvPr id="13" name="Freeform 13"/>
          <p:cNvSpPr/>
          <p:nvPr/>
        </p:nvSpPr>
        <p:spPr>
          <a:xfrm>
            <a:off x="6413304" y="2489201"/>
            <a:ext cx="7923295" cy="6591263"/>
          </a:xfrm>
          <a:custGeom>
            <a:avLst/>
            <a:gdLst/>
            <a:ahLst/>
            <a:cxnLst/>
            <a:rect l="l" t="t" r="r" b="b"/>
            <a:pathLst>
              <a:path w="7923295" h="6591263">
                <a:moveTo>
                  <a:pt x="0" y="0"/>
                </a:moveTo>
                <a:lnTo>
                  <a:pt x="7923295" y="0"/>
                </a:lnTo>
                <a:lnTo>
                  <a:pt x="7923295" y="6591262"/>
                </a:lnTo>
                <a:lnTo>
                  <a:pt x="0" y="659126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59784" y="9738796"/>
            <a:ext cx="1641830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13/12/2024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255" y="-95255"/>
            <a:ext cx="18478495" cy="9175718"/>
          </a:xfrm>
          <a:custGeom>
            <a:avLst/>
            <a:gdLst/>
            <a:ahLst/>
            <a:cxnLst/>
            <a:rect l="l" t="t" r="r" b="b"/>
            <a:pathLst>
              <a:path w="18478495" h="9175718">
                <a:moveTo>
                  <a:pt x="0" y="0"/>
                </a:moveTo>
                <a:lnTo>
                  <a:pt x="18478495" y="0"/>
                </a:lnTo>
                <a:lnTo>
                  <a:pt x="18478495" y="9175718"/>
                </a:lnTo>
                <a:lnTo>
                  <a:pt x="0" y="9175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94004" y="0"/>
            <a:ext cx="3896587" cy="1445338"/>
          </a:xfrm>
          <a:custGeom>
            <a:avLst/>
            <a:gdLst/>
            <a:ahLst/>
            <a:cxnLst/>
            <a:rect l="l" t="t" r="r" b="b"/>
            <a:pathLst>
              <a:path w="3896587" h="1445338">
                <a:moveTo>
                  <a:pt x="0" y="0"/>
                </a:moveTo>
                <a:lnTo>
                  <a:pt x="3896588" y="0"/>
                </a:lnTo>
                <a:lnTo>
                  <a:pt x="3896588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5255" y="9290013"/>
            <a:ext cx="18478495" cy="1077549"/>
          </a:xfrm>
          <a:custGeom>
            <a:avLst/>
            <a:gdLst/>
            <a:ahLst/>
            <a:cxnLst/>
            <a:rect l="l" t="t" r="r" b="b"/>
            <a:pathLst>
              <a:path w="18478495" h="1077549">
                <a:moveTo>
                  <a:pt x="0" y="0"/>
                </a:moveTo>
                <a:lnTo>
                  <a:pt x="18478495" y="0"/>
                </a:lnTo>
                <a:lnTo>
                  <a:pt x="18478495" y="1077549"/>
                </a:lnTo>
                <a:lnTo>
                  <a:pt x="0" y="10775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6666140" y="0"/>
            <a:ext cx="1621860" cy="1459625"/>
            <a:chOff x="0" y="0"/>
            <a:chExt cx="1081240" cy="973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1278" cy="973201"/>
            </a:xfrm>
            <a:custGeom>
              <a:avLst/>
              <a:gdLst/>
              <a:ahLst/>
              <a:cxnLst/>
              <a:rect l="l" t="t" r="r" b="b"/>
              <a:pathLst>
                <a:path w="1081278" h="973201">
                  <a:moveTo>
                    <a:pt x="0" y="0"/>
                  </a:moveTo>
                  <a:lnTo>
                    <a:pt x="0" y="968375"/>
                  </a:lnTo>
                  <a:cubicBezTo>
                    <a:pt x="0" y="971042"/>
                    <a:pt x="2159" y="973201"/>
                    <a:pt x="4826" y="973201"/>
                  </a:cubicBezTo>
                  <a:lnTo>
                    <a:pt x="1081278" y="973201"/>
                  </a:lnTo>
                  <a:lnTo>
                    <a:pt x="1081278" y="963676"/>
                  </a:lnTo>
                  <a:lnTo>
                    <a:pt x="9525" y="96367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4B081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0" y="0"/>
            <a:ext cx="1480699" cy="1452453"/>
          </a:xfrm>
          <a:custGeom>
            <a:avLst/>
            <a:gdLst/>
            <a:ahLst/>
            <a:cxnLst/>
            <a:rect l="l" t="t" r="r" b="b"/>
            <a:pathLst>
              <a:path w="1480699" h="1452453">
                <a:moveTo>
                  <a:pt x="0" y="0"/>
                </a:moveTo>
                <a:lnTo>
                  <a:pt x="1480699" y="0"/>
                </a:lnTo>
                <a:lnTo>
                  <a:pt x="1480699" y="1452453"/>
                </a:lnTo>
                <a:lnTo>
                  <a:pt x="0" y="1452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680428" y="0"/>
            <a:ext cx="1607572" cy="1445338"/>
          </a:xfrm>
          <a:custGeom>
            <a:avLst/>
            <a:gdLst/>
            <a:ahLst/>
            <a:cxnLst/>
            <a:rect l="l" t="t" r="r" b="b"/>
            <a:pathLst>
              <a:path w="1607572" h="1445338">
                <a:moveTo>
                  <a:pt x="0" y="0"/>
                </a:moveTo>
                <a:lnTo>
                  <a:pt x="1607572" y="0"/>
                </a:lnTo>
                <a:lnTo>
                  <a:pt x="1607572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26936" b="-1540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894004" y="0"/>
            <a:ext cx="3896587" cy="1445338"/>
          </a:xfrm>
          <a:custGeom>
            <a:avLst/>
            <a:gdLst/>
            <a:ahLst/>
            <a:cxnLst/>
            <a:rect l="l" t="t" r="r" b="b"/>
            <a:pathLst>
              <a:path w="3896587" h="1445338">
                <a:moveTo>
                  <a:pt x="0" y="0"/>
                </a:moveTo>
                <a:lnTo>
                  <a:pt x="3896588" y="0"/>
                </a:lnTo>
                <a:lnTo>
                  <a:pt x="3896588" y="1445338"/>
                </a:lnTo>
                <a:lnTo>
                  <a:pt x="0" y="14453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0"/>
            <a:ext cx="1480699" cy="1452453"/>
          </a:xfrm>
          <a:custGeom>
            <a:avLst/>
            <a:gdLst/>
            <a:ahLst/>
            <a:cxnLst/>
            <a:rect l="l" t="t" r="r" b="b"/>
            <a:pathLst>
              <a:path w="1480699" h="1452453">
                <a:moveTo>
                  <a:pt x="0" y="0"/>
                </a:moveTo>
                <a:lnTo>
                  <a:pt x="1480699" y="0"/>
                </a:lnTo>
                <a:lnTo>
                  <a:pt x="1480699" y="1452453"/>
                </a:lnTo>
                <a:lnTo>
                  <a:pt x="0" y="14524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945"/>
            </a:stretch>
          </a:blipFill>
        </p:spPr>
      </p:sp>
      <p:sp>
        <p:nvSpPr>
          <p:cNvPr id="11" name="AutoShape 11"/>
          <p:cNvSpPr/>
          <p:nvPr/>
        </p:nvSpPr>
        <p:spPr>
          <a:xfrm flipV="1">
            <a:off x="2388536" y="2351018"/>
            <a:ext cx="11767590" cy="2703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12" name="Group 12"/>
          <p:cNvGrpSpPr/>
          <p:nvPr/>
        </p:nvGrpSpPr>
        <p:grpSpPr>
          <a:xfrm>
            <a:off x="3042868" y="1897344"/>
            <a:ext cx="934387" cy="93438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B08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422013" y="1897344"/>
            <a:ext cx="934387" cy="93438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B08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803013" y="1897344"/>
            <a:ext cx="934387" cy="93438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B081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184014" y="1897344"/>
            <a:ext cx="934387" cy="93438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B081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561127" y="1897344"/>
            <a:ext cx="934387" cy="93438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B081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3246092" y="2117067"/>
            <a:ext cx="527938" cy="494942"/>
          </a:xfrm>
          <a:custGeom>
            <a:avLst/>
            <a:gdLst/>
            <a:ahLst/>
            <a:cxnLst/>
            <a:rect l="l" t="t" r="r" b="b"/>
            <a:pathLst>
              <a:path w="527938" h="494942">
                <a:moveTo>
                  <a:pt x="0" y="0"/>
                </a:moveTo>
                <a:lnTo>
                  <a:pt x="527938" y="0"/>
                </a:lnTo>
                <a:lnTo>
                  <a:pt x="527938" y="494942"/>
                </a:lnTo>
                <a:lnTo>
                  <a:pt x="0" y="4949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5599041" y="2105202"/>
            <a:ext cx="580331" cy="518671"/>
          </a:xfrm>
          <a:custGeom>
            <a:avLst/>
            <a:gdLst/>
            <a:ahLst/>
            <a:cxnLst/>
            <a:rect l="l" t="t" r="r" b="b"/>
            <a:pathLst>
              <a:path w="580331" h="518671">
                <a:moveTo>
                  <a:pt x="0" y="0"/>
                </a:moveTo>
                <a:lnTo>
                  <a:pt x="580331" y="0"/>
                </a:lnTo>
                <a:lnTo>
                  <a:pt x="580331" y="518671"/>
                </a:lnTo>
                <a:lnTo>
                  <a:pt x="0" y="5186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8010427" y="2085954"/>
            <a:ext cx="519560" cy="557169"/>
          </a:xfrm>
          <a:custGeom>
            <a:avLst/>
            <a:gdLst/>
            <a:ahLst/>
            <a:cxnLst/>
            <a:rect l="l" t="t" r="r" b="b"/>
            <a:pathLst>
              <a:path w="519560" h="557169">
                <a:moveTo>
                  <a:pt x="0" y="0"/>
                </a:moveTo>
                <a:lnTo>
                  <a:pt x="519560" y="0"/>
                </a:lnTo>
                <a:lnTo>
                  <a:pt x="519560" y="557168"/>
                </a:lnTo>
                <a:lnTo>
                  <a:pt x="0" y="55716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0317898" y="2118722"/>
            <a:ext cx="666619" cy="491632"/>
          </a:xfrm>
          <a:custGeom>
            <a:avLst/>
            <a:gdLst/>
            <a:ahLst/>
            <a:cxnLst/>
            <a:rect l="l" t="t" r="r" b="b"/>
            <a:pathLst>
              <a:path w="666619" h="491632">
                <a:moveTo>
                  <a:pt x="0" y="0"/>
                </a:moveTo>
                <a:lnTo>
                  <a:pt x="666619" y="0"/>
                </a:lnTo>
                <a:lnTo>
                  <a:pt x="666619" y="491632"/>
                </a:lnTo>
                <a:lnTo>
                  <a:pt x="0" y="49163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2733518" y="2104375"/>
            <a:ext cx="589605" cy="520326"/>
          </a:xfrm>
          <a:custGeom>
            <a:avLst/>
            <a:gdLst/>
            <a:ahLst/>
            <a:cxnLst/>
            <a:rect l="l" t="t" r="r" b="b"/>
            <a:pathLst>
              <a:path w="589605" h="520326">
                <a:moveTo>
                  <a:pt x="0" y="0"/>
                </a:moveTo>
                <a:lnTo>
                  <a:pt x="589605" y="0"/>
                </a:lnTo>
                <a:lnTo>
                  <a:pt x="589605" y="520326"/>
                </a:lnTo>
                <a:lnTo>
                  <a:pt x="0" y="5203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32" name="AutoShape 32"/>
          <p:cNvSpPr/>
          <p:nvPr/>
        </p:nvSpPr>
        <p:spPr>
          <a:xfrm>
            <a:off x="3550620" y="2831831"/>
            <a:ext cx="3633" cy="4955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3" name="AutoShape 33"/>
          <p:cNvSpPr/>
          <p:nvPr/>
        </p:nvSpPr>
        <p:spPr>
          <a:xfrm>
            <a:off x="8279109" y="2831831"/>
            <a:ext cx="3633" cy="4955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4" name="AutoShape 34"/>
          <p:cNvSpPr/>
          <p:nvPr/>
        </p:nvSpPr>
        <p:spPr>
          <a:xfrm>
            <a:off x="5903654" y="2831930"/>
            <a:ext cx="3633" cy="122572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5" name="AutoShape 35"/>
          <p:cNvSpPr/>
          <p:nvPr/>
        </p:nvSpPr>
        <p:spPr>
          <a:xfrm>
            <a:off x="10632142" y="2831930"/>
            <a:ext cx="3633" cy="122572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6" name="AutoShape 36"/>
          <p:cNvSpPr/>
          <p:nvPr/>
        </p:nvSpPr>
        <p:spPr>
          <a:xfrm>
            <a:off x="13028959" y="2832029"/>
            <a:ext cx="3633" cy="4955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7" name="Freeform 37"/>
          <p:cNvSpPr/>
          <p:nvPr/>
        </p:nvSpPr>
        <p:spPr>
          <a:xfrm>
            <a:off x="817247" y="5965002"/>
            <a:ext cx="3286181" cy="2913855"/>
          </a:xfrm>
          <a:custGeom>
            <a:avLst/>
            <a:gdLst/>
            <a:ahLst/>
            <a:cxnLst/>
            <a:rect l="l" t="t" r="r" b="b"/>
            <a:pathLst>
              <a:path w="3286181" h="2913855">
                <a:moveTo>
                  <a:pt x="0" y="0"/>
                </a:moveTo>
                <a:lnTo>
                  <a:pt x="3286182" y="0"/>
                </a:lnTo>
                <a:lnTo>
                  <a:pt x="3286182" y="2913855"/>
                </a:lnTo>
                <a:lnTo>
                  <a:pt x="0" y="2913855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4103429" y="6276906"/>
            <a:ext cx="2842921" cy="2315501"/>
          </a:xfrm>
          <a:custGeom>
            <a:avLst/>
            <a:gdLst/>
            <a:ahLst/>
            <a:cxnLst/>
            <a:rect l="l" t="t" r="r" b="b"/>
            <a:pathLst>
              <a:path w="2842921" h="2315501">
                <a:moveTo>
                  <a:pt x="0" y="0"/>
                </a:moveTo>
                <a:lnTo>
                  <a:pt x="2842920" y="0"/>
                </a:lnTo>
                <a:lnTo>
                  <a:pt x="2842920" y="2315501"/>
                </a:lnTo>
                <a:lnTo>
                  <a:pt x="0" y="2315501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7225704" y="5818043"/>
            <a:ext cx="2620172" cy="2076486"/>
          </a:xfrm>
          <a:custGeom>
            <a:avLst/>
            <a:gdLst/>
            <a:ahLst/>
            <a:cxnLst/>
            <a:rect l="l" t="t" r="r" b="b"/>
            <a:pathLst>
              <a:path w="2620172" h="2076486">
                <a:moveTo>
                  <a:pt x="0" y="0"/>
                </a:moveTo>
                <a:lnTo>
                  <a:pt x="2620172" y="0"/>
                </a:lnTo>
                <a:lnTo>
                  <a:pt x="2620172" y="2076486"/>
                </a:lnTo>
                <a:lnTo>
                  <a:pt x="0" y="2076486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0047573" y="6453111"/>
            <a:ext cx="2966927" cy="1977952"/>
          </a:xfrm>
          <a:custGeom>
            <a:avLst/>
            <a:gdLst/>
            <a:ahLst/>
            <a:cxnLst/>
            <a:rect l="l" t="t" r="r" b="b"/>
            <a:pathLst>
              <a:path w="2966927" h="1977952">
                <a:moveTo>
                  <a:pt x="0" y="0"/>
                </a:moveTo>
                <a:lnTo>
                  <a:pt x="2966928" y="0"/>
                </a:lnTo>
                <a:lnTo>
                  <a:pt x="2966928" y="1977952"/>
                </a:lnTo>
                <a:lnTo>
                  <a:pt x="0" y="1977952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16860979" y="9563445"/>
            <a:ext cx="796642" cy="43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10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025304" y="3490963"/>
            <a:ext cx="2078125" cy="77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9"/>
              </a:lnSpc>
              <a:spcBef>
                <a:spcPct val="0"/>
              </a:spcBef>
            </a:pPr>
            <a:r>
              <a:rPr lang="en-US" sz="2271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LOGISTIC REGRESSION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225704" y="3529288"/>
            <a:ext cx="2169266" cy="38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9"/>
              </a:lnSpc>
              <a:spcBef>
                <a:spcPct val="0"/>
              </a:spcBef>
            </a:pPr>
            <a:r>
              <a:rPr lang="en-US" sz="2271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ADABOOST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01737" y="4407217"/>
            <a:ext cx="3173613" cy="1294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8"/>
              </a:lnSpc>
            </a:pPr>
            <a:r>
              <a:rPr lang="en-US" sz="12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binary classification model</a:t>
            </a:r>
          </a:p>
          <a:p>
            <a:pPr algn="ctr">
              <a:lnSpc>
                <a:spcPts val="1788"/>
              </a:lnSpc>
            </a:pPr>
            <a:r>
              <a:rPr lang="en-US" sz="12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that predicts online toxicity by</a:t>
            </a:r>
          </a:p>
          <a:p>
            <a:pPr algn="ctr">
              <a:lnSpc>
                <a:spcPts val="1788"/>
              </a:lnSpc>
            </a:pPr>
            <a:r>
              <a:rPr lang="en-US" sz="12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calculating the probability of</a:t>
            </a:r>
          </a:p>
          <a:p>
            <a:pPr algn="ctr">
              <a:lnSpc>
                <a:spcPts val="1788"/>
              </a:lnSpc>
            </a:pPr>
            <a:r>
              <a:rPr lang="en-US" sz="12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toxic behavior using a logistic</a:t>
            </a:r>
          </a:p>
          <a:p>
            <a:pPr algn="ctr">
              <a:lnSpc>
                <a:spcPts val="1788"/>
              </a:lnSpc>
            </a:pPr>
            <a:r>
              <a:rPr lang="en-US" sz="12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function, effective with</a:t>
            </a:r>
          </a:p>
          <a:p>
            <a:pPr marL="0" lvl="0" indent="0" algn="ctr">
              <a:lnSpc>
                <a:spcPts val="1788"/>
              </a:lnSpc>
              <a:spcBef>
                <a:spcPct val="0"/>
              </a:spcBef>
            </a:pPr>
            <a:r>
              <a:rPr lang="en-US" sz="12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diverse textual data.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225704" y="4033823"/>
            <a:ext cx="2386442" cy="153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8"/>
              </a:lnSpc>
            </a:pPr>
            <a:r>
              <a:rPr lang="en-US" sz="12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 ensemble model that</a:t>
            </a:r>
          </a:p>
          <a:p>
            <a:pPr algn="ctr">
              <a:lnSpc>
                <a:spcPts val="1788"/>
              </a:lnSpc>
            </a:pPr>
            <a:r>
              <a:rPr lang="en-US" sz="12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combines multiple weak classifiers</a:t>
            </a:r>
          </a:p>
          <a:p>
            <a:pPr algn="ctr">
              <a:lnSpc>
                <a:spcPts val="1788"/>
              </a:lnSpc>
            </a:pPr>
            <a:r>
              <a:rPr lang="en-US" sz="12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create a strong classifier,</a:t>
            </a:r>
          </a:p>
          <a:p>
            <a:pPr algn="ctr">
              <a:lnSpc>
                <a:spcPts val="1788"/>
              </a:lnSpc>
            </a:pPr>
            <a:r>
              <a:rPr lang="en-US" sz="12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excelling in identifying subtle</a:t>
            </a:r>
          </a:p>
          <a:p>
            <a:pPr algn="ctr">
              <a:lnSpc>
                <a:spcPts val="1788"/>
              </a:lnSpc>
            </a:pPr>
            <a:r>
              <a:rPr lang="en-US" sz="12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patterns in textual data for</a:t>
            </a:r>
          </a:p>
          <a:p>
            <a:pPr marL="0" lvl="0" indent="0" algn="ctr">
              <a:lnSpc>
                <a:spcPts val="1788"/>
              </a:lnSpc>
              <a:spcBef>
                <a:spcPct val="0"/>
              </a:spcBef>
            </a:pPr>
            <a:r>
              <a:rPr lang="en-US" sz="12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accurate toxicity detection.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868224" y="4165140"/>
            <a:ext cx="2078125" cy="38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9"/>
              </a:lnSpc>
              <a:spcBef>
                <a:spcPct val="0"/>
              </a:spcBef>
            </a:pPr>
            <a:r>
              <a:rPr lang="en-US" sz="2271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NAIVE BAYES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451953" y="4670978"/>
            <a:ext cx="2484763" cy="1294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8"/>
              </a:lnSpc>
            </a:pPr>
            <a:r>
              <a:rPr lang="en-US" sz="12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probabilistic model that</a:t>
            </a:r>
          </a:p>
          <a:p>
            <a:pPr algn="ctr">
              <a:lnSpc>
                <a:spcPts val="1788"/>
              </a:lnSpc>
            </a:pPr>
            <a:r>
              <a:rPr lang="en-US" sz="12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applies Bayes' theorem with</a:t>
            </a:r>
          </a:p>
          <a:p>
            <a:pPr algn="ctr">
              <a:lnSpc>
                <a:spcPts val="1788"/>
              </a:lnSpc>
            </a:pPr>
            <a:r>
              <a:rPr lang="en-US" sz="12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independence assumptions,</a:t>
            </a:r>
          </a:p>
          <a:p>
            <a:pPr algn="ctr">
              <a:lnSpc>
                <a:spcPts val="1788"/>
              </a:lnSpc>
            </a:pPr>
            <a:r>
              <a:rPr lang="en-US" sz="12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efficiently classifying toxic</a:t>
            </a:r>
          </a:p>
          <a:p>
            <a:pPr algn="ctr">
              <a:lnSpc>
                <a:spcPts val="1788"/>
              </a:lnSpc>
            </a:pPr>
            <a:r>
              <a:rPr lang="en-US" sz="12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content by leveraging</a:t>
            </a:r>
          </a:p>
          <a:p>
            <a:pPr marL="0" lvl="0" indent="0" algn="ctr">
              <a:lnSpc>
                <a:spcPts val="1788"/>
              </a:lnSpc>
              <a:spcBef>
                <a:spcPct val="0"/>
              </a:spcBef>
            </a:pPr>
            <a:r>
              <a:rPr lang="en-US" sz="12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word frequency and patterns.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047573" y="4165140"/>
            <a:ext cx="2078125" cy="77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9"/>
              </a:lnSpc>
              <a:spcBef>
                <a:spcPct val="0"/>
              </a:spcBef>
            </a:pPr>
            <a:r>
              <a:rPr lang="en-US" sz="2271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GRADIENT BOOSTING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918946" y="5006688"/>
            <a:ext cx="2642180" cy="1294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8"/>
              </a:lnSpc>
            </a:pPr>
            <a:r>
              <a:rPr lang="en-US" sz="12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 ensemble technique that</a:t>
            </a:r>
          </a:p>
          <a:p>
            <a:pPr algn="ctr">
              <a:lnSpc>
                <a:spcPts val="1788"/>
              </a:lnSpc>
            </a:pPr>
            <a:r>
              <a:rPr lang="en-US" sz="12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builds strong classifiers by</a:t>
            </a:r>
          </a:p>
          <a:p>
            <a:pPr algn="ctr">
              <a:lnSpc>
                <a:spcPts val="1788"/>
              </a:lnSpc>
            </a:pPr>
            <a:r>
              <a:rPr lang="en-US" sz="12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sequentially correcting errors</a:t>
            </a:r>
          </a:p>
          <a:p>
            <a:pPr algn="ctr">
              <a:lnSpc>
                <a:spcPts val="1788"/>
              </a:lnSpc>
            </a:pPr>
            <a:r>
              <a:rPr lang="en-US" sz="12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 weak models, highly effective</a:t>
            </a:r>
          </a:p>
          <a:p>
            <a:pPr algn="ctr">
              <a:lnSpc>
                <a:spcPts val="1788"/>
              </a:lnSpc>
            </a:pPr>
            <a:r>
              <a:rPr lang="en-US" sz="12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 detecting complex patterns</a:t>
            </a:r>
          </a:p>
          <a:p>
            <a:pPr marL="0" lvl="0" indent="0" algn="ctr">
              <a:lnSpc>
                <a:spcPts val="1788"/>
              </a:lnSpc>
              <a:spcBef>
                <a:spcPct val="0"/>
              </a:spcBef>
            </a:pPr>
            <a:r>
              <a:rPr lang="en-US" sz="12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 toxicity in text data.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436198" y="3490963"/>
            <a:ext cx="2955917" cy="38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9"/>
              </a:lnSpc>
              <a:spcBef>
                <a:spcPct val="0"/>
              </a:spcBef>
            </a:pPr>
            <a:r>
              <a:rPr lang="en-US" sz="2271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LSTM &amp; BI-LSTM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561127" y="3985026"/>
            <a:ext cx="3209441" cy="1634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1"/>
              </a:lnSpc>
            </a:pPr>
            <a:r>
              <a:rPr lang="en-US" sz="120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RNN that capture long-term dependencies in sequential text data.</a:t>
            </a:r>
          </a:p>
          <a:p>
            <a:pPr marL="0" lvl="0" indent="0" algn="ctr">
              <a:lnSpc>
                <a:spcPts val="1691"/>
              </a:lnSpc>
              <a:spcBef>
                <a:spcPct val="0"/>
              </a:spcBef>
            </a:pPr>
            <a:r>
              <a:rPr lang="en-US" sz="120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While LSTM focuses on learning from past context, Bi-LSTM processes text in both forward and backward directions, improving toxicity detection by capturing a more comprehensive understanding of context in online conversations.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83473" y="9757755"/>
            <a:ext cx="1641830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13/12/2024</a:t>
            </a:r>
          </a:p>
        </p:txBody>
      </p:sp>
      <p:sp>
        <p:nvSpPr>
          <p:cNvPr id="53" name="Freeform 53"/>
          <p:cNvSpPr/>
          <p:nvPr/>
        </p:nvSpPr>
        <p:spPr>
          <a:xfrm>
            <a:off x="13495514" y="6176037"/>
            <a:ext cx="3055097" cy="1718492"/>
          </a:xfrm>
          <a:custGeom>
            <a:avLst/>
            <a:gdLst/>
            <a:ahLst/>
            <a:cxnLst/>
            <a:rect l="l" t="t" r="r" b="b"/>
            <a:pathLst>
              <a:path w="3055097" h="1718492">
                <a:moveTo>
                  <a:pt x="0" y="0"/>
                </a:moveTo>
                <a:lnTo>
                  <a:pt x="3055098" y="0"/>
                </a:lnTo>
                <a:lnTo>
                  <a:pt x="3055098" y="1718492"/>
                </a:lnTo>
                <a:lnTo>
                  <a:pt x="0" y="1718492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1631</Words>
  <Application>Microsoft Office PowerPoint</Application>
  <PresentationFormat>Custom</PresentationFormat>
  <Paragraphs>176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Calibri (MS)</vt:lpstr>
      <vt:lpstr>Public Sans Bold</vt:lpstr>
      <vt:lpstr>Poppins</vt:lpstr>
      <vt:lpstr>IBM Plex Sans</vt:lpstr>
      <vt:lpstr>Brittany</vt:lpstr>
      <vt:lpstr>Arial</vt:lpstr>
      <vt:lpstr>Calibri</vt:lpstr>
      <vt:lpstr>Garet Bold</vt:lpstr>
      <vt:lpstr>Garet</vt:lpstr>
      <vt:lpstr>TAN Jambore</vt:lpstr>
      <vt:lpstr>Calibri (MS)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AMD-III-36</dc:title>
  <cp:lastModifiedBy>Anu Likhitha Immadisetty</cp:lastModifiedBy>
  <cp:revision>1</cp:revision>
  <dcterms:created xsi:type="dcterms:W3CDTF">2006-08-16T00:00:00Z</dcterms:created>
  <dcterms:modified xsi:type="dcterms:W3CDTF">2024-12-12T16:08:36Z</dcterms:modified>
  <dc:identifier>DAGYroRY59k</dc:identifier>
</cp:coreProperties>
</file>